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56" r:id="rId4"/>
    <p:sldId id="258" r:id="rId5"/>
    <p:sldId id="259" r:id="rId6"/>
    <p:sldId id="260" r:id="rId7"/>
    <p:sldId id="261" r:id="rId8"/>
    <p:sldId id="262" r:id="rId9"/>
    <p:sldId id="264" r:id="rId10"/>
    <p:sldId id="263" r:id="rId11"/>
    <p:sldId id="265" r:id="rId12"/>
    <p:sldId id="268"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4443-2B61-492B-A347-19EF08555E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1B951-BADE-4063-88E2-1C595DB489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DDC3EF-2A1A-43FC-B97B-FD8F8120550A}"/>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5" name="Footer Placeholder 4">
            <a:extLst>
              <a:ext uri="{FF2B5EF4-FFF2-40B4-BE49-F238E27FC236}">
                <a16:creationId xmlns:a16="http://schemas.microsoft.com/office/drawing/2014/main" id="{9D371FE0-12DC-4CC2-B24F-71A1F2BE0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598FA-843F-49C4-91F7-71A6FE858B3B}"/>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2126923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CF88-78E7-4F54-AF79-C0CB2AD37F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008692-ACE5-4A43-B9A7-7B3CE627EE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02068E-EDC3-4642-9CB5-B2A56C19F11A}"/>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5" name="Footer Placeholder 4">
            <a:extLst>
              <a:ext uri="{FF2B5EF4-FFF2-40B4-BE49-F238E27FC236}">
                <a16:creationId xmlns:a16="http://schemas.microsoft.com/office/drawing/2014/main" id="{DB45B08C-4BB7-41FA-B008-52EF439C8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9B327-F4F8-4A67-BDBA-4CD275526FE7}"/>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1439013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CD2E8-FE7F-4890-83BF-D7F2EE037C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562E80-066B-4A09-8CC1-6D11578B5D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DBCD3-CE54-47C7-8935-F639A2F1CA9A}"/>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5" name="Footer Placeholder 4">
            <a:extLst>
              <a:ext uri="{FF2B5EF4-FFF2-40B4-BE49-F238E27FC236}">
                <a16:creationId xmlns:a16="http://schemas.microsoft.com/office/drawing/2014/main" id="{A5CF4062-B743-4DFC-A860-8B45C2FA6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AB6BE6-B8BB-40A4-B1B5-BD831FD9875A}"/>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369913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DECA-151C-472A-88F6-C8504A231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5A55E6-3B42-4C26-858E-3CA7CA0B65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FA5BD-B281-4EE7-8FEF-DA761B5E2558}"/>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5" name="Footer Placeholder 4">
            <a:extLst>
              <a:ext uri="{FF2B5EF4-FFF2-40B4-BE49-F238E27FC236}">
                <a16:creationId xmlns:a16="http://schemas.microsoft.com/office/drawing/2014/main" id="{8FE7DA23-4565-484F-A788-32E415569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69345-8EA3-4032-BA97-96B6F9AB5E39}"/>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1982105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8E9C-3DB8-4DC5-A252-A91DF17CC4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C37B3-4643-4F04-806D-D42ACA639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8074E-7817-4396-A43A-BC94992871AB}"/>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5" name="Footer Placeholder 4">
            <a:extLst>
              <a:ext uri="{FF2B5EF4-FFF2-40B4-BE49-F238E27FC236}">
                <a16:creationId xmlns:a16="http://schemas.microsoft.com/office/drawing/2014/main" id="{3569E462-626B-4127-9CFD-4879E01C7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E5A21-15EC-4ADB-9009-5A1ECC4290A6}"/>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354634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6639-F297-4720-868A-00B06BFACB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91A568-822B-4A3B-9127-FFBD17FFB9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B59FE7-2695-42F5-A258-7D543A0BFC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1545B-A764-4ADF-ACD9-D40BF6B5E039}"/>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6" name="Footer Placeholder 5">
            <a:extLst>
              <a:ext uri="{FF2B5EF4-FFF2-40B4-BE49-F238E27FC236}">
                <a16:creationId xmlns:a16="http://schemas.microsoft.com/office/drawing/2014/main" id="{FF2EEE55-F8CA-4008-902C-5F7EA51FC5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D3A4A-D692-4423-AF2A-FEC95398815D}"/>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38557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12B09-180E-452D-9290-33556CAC99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0FBE6C-8F35-4570-B9B4-CABC55066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EE8A46-EB91-4D9A-ADAC-2F660CEBDD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BB0DE6-9B95-437E-A14A-D87BE3008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45E1B3-9D88-4194-AF51-99312F2746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8255DC-6BBF-449D-84B6-F585951FB59F}"/>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8" name="Footer Placeholder 7">
            <a:extLst>
              <a:ext uri="{FF2B5EF4-FFF2-40B4-BE49-F238E27FC236}">
                <a16:creationId xmlns:a16="http://schemas.microsoft.com/office/drawing/2014/main" id="{D933924F-ACB7-47B6-91C7-F3A14E0264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47C2F4-55A6-4E8C-B4CB-24E6E4482428}"/>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2907285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0A89-CE87-458F-8BB1-D512940AD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0207C9-25C3-4941-B687-619874165F8A}"/>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4" name="Footer Placeholder 3">
            <a:extLst>
              <a:ext uri="{FF2B5EF4-FFF2-40B4-BE49-F238E27FC236}">
                <a16:creationId xmlns:a16="http://schemas.microsoft.com/office/drawing/2014/main" id="{76C7AA7D-FC03-4946-9288-72D07E1A5A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C8C07-CFF2-4BB7-BA8E-F582B4C31F30}"/>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2159305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D15B3-FAB8-4B98-B375-FF63C375CE17}"/>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3" name="Footer Placeholder 2">
            <a:extLst>
              <a:ext uri="{FF2B5EF4-FFF2-40B4-BE49-F238E27FC236}">
                <a16:creationId xmlns:a16="http://schemas.microsoft.com/office/drawing/2014/main" id="{4EF00ACC-F3F9-4F0F-8583-CB492332FE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6E60CC-EA5C-4D51-8839-01993DA68E3A}"/>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992460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A3BB-EB26-4158-B985-BF09058683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DDA6B0-3353-4B63-837E-391D6EC66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3E05A3-95D6-4B9D-90FB-838A0C89E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E828C6-31F4-4804-B054-8BF0085B431A}"/>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6" name="Footer Placeholder 5">
            <a:extLst>
              <a:ext uri="{FF2B5EF4-FFF2-40B4-BE49-F238E27FC236}">
                <a16:creationId xmlns:a16="http://schemas.microsoft.com/office/drawing/2014/main" id="{232A9F32-5D99-473E-AF3E-693A0BA63A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D1DD-E3BE-42F7-9225-1F4037CDD18E}"/>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76554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55AC-D748-4F95-8CE8-74722EF0B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25AF35-919A-4A0E-AF1D-F75591ECE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D738BE-B45A-4C75-8C0B-90888FFAD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018F4-061B-4FDC-9661-FC730E26BD17}"/>
              </a:ext>
            </a:extLst>
          </p:cNvPr>
          <p:cNvSpPr>
            <a:spLocks noGrp="1"/>
          </p:cNvSpPr>
          <p:nvPr>
            <p:ph type="dt" sz="half" idx="10"/>
          </p:nvPr>
        </p:nvSpPr>
        <p:spPr/>
        <p:txBody>
          <a:bodyPr/>
          <a:lstStyle/>
          <a:p>
            <a:fld id="{3FE453A4-B53F-4E60-9D22-B618B3ADDEDA}" type="datetimeFigureOut">
              <a:rPr lang="en-US" smtClean="0"/>
              <a:t>1/17/2021</a:t>
            </a:fld>
            <a:endParaRPr lang="en-US"/>
          </a:p>
        </p:txBody>
      </p:sp>
      <p:sp>
        <p:nvSpPr>
          <p:cNvPr id="6" name="Footer Placeholder 5">
            <a:extLst>
              <a:ext uri="{FF2B5EF4-FFF2-40B4-BE49-F238E27FC236}">
                <a16:creationId xmlns:a16="http://schemas.microsoft.com/office/drawing/2014/main" id="{0E4831AA-2F06-4E85-98FE-5006D3BAF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12A781-8871-446A-AAC4-1FA8DB6D0784}"/>
              </a:ext>
            </a:extLst>
          </p:cNvPr>
          <p:cNvSpPr>
            <a:spLocks noGrp="1"/>
          </p:cNvSpPr>
          <p:nvPr>
            <p:ph type="sldNum" sz="quarter" idx="12"/>
          </p:nvPr>
        </p:nvSpPr>
        <p:spPr/>
        <p:txBody>
          <a:bodyPr/>
          <a:lstStyle/>
          <a:p>
            <a:fld id="{8FBE6A03-A795-47BD-8011-BBADD1F076C6}" type="slidenum">
              <a:rPr lang="en-US" smtClean="0"/>
              <a:t>‹#›</a:t>
            </a:fld>
            <a:endParaRPr lang="en-US"/>
          </a:p>
        </p:txBody>
      </p:sp>
    </p:spTree>
    <p:extLst>
      <p:ext uri="{BB962C8B-B14F-4D97-AF65-F5344CB8AC3E}">
        <p14:creationId xmlns:p14="http://schemas.microsoft.com/office/powerpoint/2010/main" val="2574232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6A212-C937-4A0F-AB8F-0C8F6766AE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07383D-90EA-4E09-BAA2-830FE3FE77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8EDBD-72A1-4145-B6E5-E7764CE05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453A4-B53F-4E60-9D22-B618B3ADDEDA}" type="datetimeFigureOut">
              <a:rPr lang="en-US" smtClean="0"/>
              <a:t>1/17/2021</a:t>
            </a:fld>
            <a:endParaRPr lang="en-US"/>
          </a:p>
        </p:txBody>
      </p:sp>
      <p:sp>
        <p:nvSpPr>
          <p:cNvPr id="5" name="Footer Placeholder 4">
            <a:extLst>
              <a:ext uri="{FF2B5EF4-FFF2-40B4-BE49-F238E27FC236}">
                <a16:creationId xmlns:a16="http://schemas.microsoft.com/office/drawing/2014/main" id="{E492765D-2684-4CE6-9389-C916115724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593BA1-3144-4D9B-83EF-B19AD3937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BE6A03-A795-47BD-8011-BBADD1F076C6}" type="slidenum">
              <a:rPr lang="en-US" smtClean="0"/>
              <a:t>‹#›</a:t>
            </a:fld>
            <a:endParaRPr lang="en-US"/>
          </a:p>
        </p:txBody>
      </p:sp>
    </p:spTree>
    <p:extLst>
      <p:ext uri="{BB962C8B-B14F-4D97-AF65-F5344CB8AC3E}">
        <p14:creationId xmlns:p14="http://schemas.microsoft.com/office/powerpoint/2010/main" val="3264897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974FC9-155C-46AB-9846-C8C19F27CDFB}"/>
              </a:ext>
            </a:extLst>
          </p:cNvPr>
          <p:cNvSpPr txBox="1"/>
          <p:nvPr/>
        </p:nvSpPr>
        <p:spPr>
          <a:xfrm>
            <a:off x="1377244" y="1286933"/>
            <a:ext cx="9437511" cy="1446550"/>
          </a:xfrm>
          <a:prstGeom prst="rect">
            <a:avLst/>
          </a:prstGeom>
          <a:noFill/>
        </p:spPr>
        <p:txBody>
          <a:bodyPr wrap="square" rtlCol="0">
            <a:spAutoFit/>
          </a:bodyPr>
          <a:lstStyle/>
          <a:p>
            <a:r>
              <a:rPr lang="en-US" sz="8800" b="1" dirty="0">
                <a:latin typeface="Edwardian Script ITC" panose="030303020407070D0804" pitchFamily="66" charset="0"/>
              </a:rPr>
              <a:t>All for one </a:t>
            </a:r>
            <a:r>
              <a:rPr lang="en-US" sz="8800" b="1" dirty="0" err="1">
                <a:latin typeface="Edwardian Script ITC" panose="030303020407070D0804" pitchFamily="66" charset="0"/>
              </a:rPr>
              <a:t>one</a:t>
            </a:r>
            <a:r>
              <a:rPr lang="en-US" sz="8800" b="1" dirty="0">
                <a:latin typeface="Edwardian Script ITC" panose="030303020407070D0804" pitchFamily="66" charset="0"/>
              </a:rPr>
              <a:t> for All</a:t>
            </a:r>
          </a:p>
        </p:txBody>
      </p:sp>
      <p:sp>
        <p:nvSpPr>
          <p:cNvPr id="4" name="TextBox 3">
            <a:extLst>
              <a:ext uri="{FF2B5EF4-FFF2-40B4-BE49-F238E27FC236}">
                <a16:creationId xmlns:a16="http://schemas.microsoft.com/office/drawing/2014/main" id="{74CF093B-8A7F-458F-8FB4-7AA07D9DC18D}"/>
              </a:ext>
            </a:extLst>
          </p:cNvPr>
          <p:cNvSpPr txBox="1"/>
          <p:nvPr/>
        </p:nvSpPr>
        <p:spPr>
          <a:xfrm>
            <a:off x="1377244" y="3321755"/>
            <a:ext cx="9437511" cy="1077218"/>
          </a:xfrm>
          <a:prstGeom prst="rect">
            <a:avLst/>
          </a:prstGeom>
          <a:noFill/>
        </p:spPr>
        <p:txBody>
          <a:bodyPr wrap="square" rtlCol="0">
            <a:spAutoFit/>
          </a:bodyPr>
          <a:lstStyle/>
          <a:p>
            <a:r>
              <a:rPr lang="en-US" sz="3200" dirty="0">
                <a:latin typeface="Edwardian Script ITC" panose="030303020407070D0804" pitchFamily="66" charset="0"/>
              </a:rPr>
              <a:t>Author: Bamshad Shirmohammadi</a:t>
            </a:r>
          </a:p>
          <a:p>
            <a:r>
              <a:rPr lang="en-US" sz="3200" dirty="0">
                <a:latin typeface="Edwardian Script ITC" panose="030303020407070D0804" pitchFamily="66" charset="0"/>
              </a:rPr>
              <a:t>Supervisor: Professor </a:t>
            </a:r>
            <a:r>
              <a:rPr lang="en-US" sz="3200" dirty="0" err="1">
                <a:latin typeface="Edwardian Script ITC" panose="030303020407070D0804" pitchFamily="66" charset="0"/>
              </a:rPr>
              <a:t>Arend</a:t>
            </a:r>
            <a:r>
              <a:rPr lang="en-US" sz="3200" dirty="0">
                <a:latin typeface="Edwardian Script ITC" panose="030303020407070D0804" pitchFamily="66" charset="0"/>
              </a:rPr>
              <a:t> Hintze</a:t>
            </a:r>
          </a:p>
        </p:txBody>
      </p:sp>
    </p:spTree>
    <p:extLst>
      <p:ext uri="{BB962C8B-B14F-4D97-AF65-F5344CB8AC3E}">
        <p14:creationId xmlns:p14="http://schemas.microsoft.com/office/powerpoint/2010/main" val="3253150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C13BA32-614A-44FB-BD7F-C28DC8F43FAD}"/>
              </a:ext>
            </a:extLst>
          </p:cNvPr>
          <p:cNvGraphicFramePr>
            <a:graphicFrameLocks noGrp="1"/>
          </p:cNvGraphicFramePr>
          <p:nvPr>
            <p:extLst>
              <p:ext uri="{D42A27DB-BD31-4B8C-83A1-F6EECF244321}">
                <p14:modId xmlns:p14="http://schemas.microsoft.com/office/powerpoint/2010/main" val="3044995905"/>
              </p:ext>
            </p:extLst>
          </p:nvPr>
        </p:nvGraphicFramePr>
        <p:xfrm>
          <a:off x="5810807" y="1427405"/>
          <a:ext cx="5315405" cy="4351338"/>
        </p:xfrm>
        <a:graphic>
          <a:graphicData uri="http://schemas.openxmlformats.org/drawingml/2006/table">
            <a:tbl>
              <a:tblPr firstRow="1" firstCol="1" bandRow="1"/>
              <a:tblGrid>
                <a:gridCol w="1440447">
                  <a:extLst>
                    <a:ext uri="{9D8B030D-6E8A-4147-A177-3AD203B41FA5}">
                      <a16:colId xmlns:a16="http://schemas.microsoft.com/office/drawing/2014/main" val="4178501897"/>
                    </a:ext>
                  </a:extLst>
                </a:gridCol>
                <a:gridCol w="780600">
                  <a:extLst>
                    <a:ext uri="{9D8B030D-6E8A-4147-A177-3AD203B41FA5}">
                      <a16:colId xmlns:a16="http://schemas.microsoft.com/office/drawing/2014/main" val="1568130884"/>
                    </a:ext>
                  </a:extLst>
                </a:gridCol>
                <a:gridCol w="826955">
                  <a:extLst>
                    <a:ext uri="{9D8B030D-6E8A-4147-A177-3AD203B41FA5}">
                      <a16:colId xmlns:a16="http://schemas.microsoft.com/office/drawing/2014/main" val="620859496"/>
                    </a:ext>
                  </a:extLst>
                </a:gridCol>
                <a:gridCol w="764004">
                  <a:extLst>
                    <a:ext uri="{9D8B030D-6E8A-4147-A177-3AD203B41FA5}">
                      <a16:colId xmlns:a16="http://schemas.microsoft.com/office/drawing/2014/main" val="2045380735"/>
                    </a:ext>
                  </a:extLst>
                </a:gridCol>
                <a:gridCol w="781745">
                  <a:extLst>
                    <a:ext uri="{9D8B030D-6E8A-4147-A177-3AD203B41FA5}">
                      <a16:colId xmlns:a16="http://schemas.microsoft.com/office/drawing/2014/main" val="2215644035"/>
                    </a:ext>
                  </a:extLst>
                </a:gridCol>
                <a:gridCol w="721654">
                  <a:extLst>
                    <a:ext uri="{9D8B030D-6E8A-4147-A177-3AD203B41FA5}">
                      <a16:colId xmlns:a16="http://schemas.microsoft.com/office/drawing/2014/main" val="735066901"/>
                    </a:ext>
                  </a:extLst>
                </a:gridCol>
              </a:tblGrid>
              <a:tr h="313654">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rewardGroupModes</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Mean</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OwnScores</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Mean</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Minimums</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Mean</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Maximums</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Mean</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Averages</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Mean</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Sums</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0365222"/>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LOD_0_0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Individual</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36.4275510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26.0175510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47.4516326</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36.4275510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145.710204</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2537642"/>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LOD_0_1 </a:t>
                      </a:r>
                      <a:r>
                        <a:rPr lang="en-US" sz="9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3</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Not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Individual</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44.7497959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20.1351020</a:t>
                      </a:r>
                      <a:endParaRPr lang="en-US" sz="1000" dirty="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52.0906122</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36.5244898</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146.097959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518109"/>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LOD_1_0 </a:t>
                      </a:r>
                      <a:r>
                        <a:rPr lang="en-US" sz="9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2</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Average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36.4372959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25.8336734</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47.5702040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36.4372959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145.749183</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962054"/>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LOD_1_1</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Not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Average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47.0285714</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11.6457142</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56.7748979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33.9260204</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135.704081</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9590577"/>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LOD_2_0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Maximum</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91.9987755</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2.70897959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91.9987755</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30.8365306</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123.346122</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244116"/>
                  </a:ext>
                </a:extLst>
              </a:tr>
              <a:tr h="698551">
                <a:tc>
                  <a:txBody>
                    <a:bodyPr/>
                    <a:lstStyle/>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LOD_2_1</a:t>
                      </a:r>
                    </a:p>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Group mode: Not clone</a:t>
                      </a:r>
                    </a:p>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Reward mode: Maximum</a:t>
                      </a: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67.5675510</a:t>
                      </a: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1.56244898</a:t>
                      </a: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75.5930612</a:t>
                      </a: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31.0185204</a:t>
                      </a: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000">
                          <a:effectLst/>
                          <a:latin typeface="Times New Roman" panose="02020603050405020304" pitchFamily="18" charset="0"/>
                          <a:ea typeface="Calibri" panose="020F0502020204030204" pitchFamily="34" charset="0"/>
                          <a:cs typeface="Arial" panose="020B0604020202020204" pitchFamily="34" charset="0"/>
                        </a:rPr>
                        <a:t>124.074081</a:t>
                      </a: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078755"/>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LOD_3_0  </a:t>
                      </a:r>
                      <a:r>
                        <a:rPr lang="en-US" sz="90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1</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Minimum</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30.7763265</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30.7763265</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42.3973469</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36.4311734</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145.724693</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6842782"/>
                  </a:ext>
                </a:extLst>
              </a:tr>
              <a:tr h="477019">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LOD_3_1</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Group mode: Not clone</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Reward mode: Minimum</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34.1008163</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23.0051020</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44.5406122</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a:effectLst/>
                          <a:latin typeface="Times New Roman" panose="02020603050405020304" pitchFamily="18" charset="0"/>
                          <a:ea typeface="Calibri" panose="020F0502020204030204" pitchFamily="34" charset="0"/>
                          <a:cs typeface="Times New Roman" panose="02020603050405020304" pitchFamily="18" charset="0"/>
                        </a:rPr>
                        <a:t>33.0433673</a:t>
                      </a:r>
                      <a:endParaRPr lang="en-US" sz="100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dirty="0">
                          <a:effectLst/>
                          <a:latin typeface="Times New Roman" panose="02020603050405020304" pitchFamily="18" charset="0"/>
                          <a:ea typeface="Calibri" panose="020F0502020204030204" pitchFamily="34" charset="0"/>
                          <a:cs typeface="Times New Roman" panose="02020603050405020304" pitchFamily="18" charset="0"/>
                        </a:rPr>
                        <a:t>132.173469</a:t>
                      </a:r>
                      <a:endParaRPr lang="en-US" sz="1000" dirty="0">
                        <a:effectLst/>
                        <a:latin typeface="Times New Roman" panose="02020603050405020304" pitchFamily="18" charset="0"/>
                        <a:ea typeface="Calibri" panose="020F0502020204030204" pitchFamily="34" charset="0"/>
                        <a:cs typeface="Arial" panose="020B0604020202020204" pitchFamily="34" charset="0"/>
                      </a:endParaRPr>
                    </a:p>
                  </a:txBody>
                  <a:tcPr marL="58114" marR="581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010671"/>
                  </a:ext>
                </a:extLst>
              </a:tr>
            </a:tbl>
          </a:graphicData>
        </a:graphic>
      </p:graphicFrame>
      <p:grpSp>
        <p:nvGrpSpPr>
          <p:cNvPr id="10" name="Group 9">
            <a:extLst>
              <a:ext uri="{FF2B5EF4-FFF2-40B4-BE49-F238E27FC236}">
                <a16:creationId xmlns:a16="http://schemas.microsoft.com/office/drawing/2014/main" id="{1041A87F-F953-4358-913B-085E5506781F}"/>
              </a:ext>
            </a:extLst>
          </p:cNvPr>
          <p:cNvGrpSpPr/>
          <p:nvPr/>
        </p:nvGrpSpPr>
        <p:grpSpPr>
          <a:xfrm>
            <a:off x="7562527" y="1904691"/>
            <a:ext cx="3397245" cy="3396766"/>
            <a:chOff x="5268647" y="2268833"/>
            <a:chExt cx="3397245" cy="3396766"/>
          </a:xfrm>
        </p:grpSpPr>
        <p:pic>
          <p:nvPicPr>
            <p:cNvPr id="2051" name="Picture 9" descr="Logo&#10;&#10;Description automatically generated">
              <a:extLst>
                <a:ext uri="{FF2B5EF4-FFF2-40B4-BE49-F238E27FC236}">
                  <a16:creationId xmlns:a16="http://schemas.microsoft.com/office/drawing/2014/main" id="{9BAC4BDE-933D-40B3-841E-29F5F5D39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622" y="2746841"/>
              <a:ext cx="292100"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0" descr="Logo&#10;&#10;Description automatically generated">
              <a:extLst>
                <a:ext uri="{FF2B5EF4-FFF2-40B4-BE49-F238E27FC236}">
                  <a16:creationId xmlns:a16="http://schemas.microsoft.com/office/drawing/2014/main" id="{9E6424AD-31B9-4CE2-B225-35EAB896C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573" y="4216109"/>
              <a:ext cx="292100"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20" descr="Logo&#10;&#10;Description automatically generated">
              <a:extLst>
                <a:ext uri="{FF2B5EF4-FFF2-40B4-BE49-F238E27FC236}">
                  <a16:creationId xmlns:a16="http://schemas.microsoft.com/office/drawing/2014/main" id="{C2AB531D-ACAE-451C-9892-4556DBAE9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819" y="2772225"/>
              <a:ext cx="292100"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21" descr="Logo&#10;&#10;Description automatically generated">
              <a:extLst>
                <a:ext uri="{FF2B5EF4-FFF2-40B4-BE49-F238E27FC236}">
                  <a16:creationId xmlns:a16="http://schemas.microsoft.com/office/drawing/2014/main" id="{DFC66C58-34FB-4C55-9CF1-24BF736D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429" y="4203257"/>
              <a:ext cx="292100"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22" descr="A picture containing shape&#10;&#10;Description automatically generated">
              <a:extLst>
                <a:ext uri="{FF2B5EF4-FFF2-40B4-BE49-F238E27FC236}">
                  <a16:creationId xmlns:a16="http://schemas.microsoft.com/office/drawing/2014/main" id="{31FC08A1-05B4-4151-AAD0-9BFC6AAD9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212" y="3245401"/>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6" descr="A picture containing shape&#10;&#10;Description automatically generated">
              <a:extLst>
                <a:ext uri="{FF2B5EF4-FFF2-40B4-BE49-F238E27FC236}">
                  <a16:creationId xmlns:a16="http://schemas.microsoft.com/office/drawing/2014/main" id="{9A41B8AD-7C17-4A8D-B157-32BC55B83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360" y="4856857"/>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7" descr="A picture containing shape&#10;&#10;Description automatically generated">
              <a:extLst>
                <a:ext uri="{FF2B5EF4-FFF2-40B4-BE49-F238E27FC236}">
                  <a16:creationId xmlns:a16="http://schemas.microsoft.com/office/drawing/2014/main" id="{48132FDB-A0C4-4D03-847C-0734A78A7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3228" y="3266951"/>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8" descr="A picture containing shape&#10;&#10;Description automatically generated">
              <a:extLst>
                <a:ext uri="{FF2B5EF4-FFF2-40B4-BE49-F238E27FC236}">
                  <a16:creationId xmlns:a16="http://schemas.microsoft.com/office/drawing/2014/main" id="{4C1867FD-9442-4816-9810-3E9C34A57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164" y="2268833"/>
              <a:ext cx="274637"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9" descr="Logo&#10;&#10;Description automatically generated">
              <a:extLst>
                <a:ext uri="{FF2B5EF4-FFF2-40B4-BE49-F238E27FC236}">
                  <a16:creationId xmlns:a16="http://schemas.microsoft.com/office/drawing/2014/main" id="{363B4580-18AC-4AAB-A85A-FD7A73CEE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6084" y="5390961"/>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31" descr="Logo&#10;&#10;Description automatically generated">
              <a:extLst>
                <a:ext uri="{FF2B5EF4-FFF2-40B4-BE49-F238E27FC236}">
                  <a16:creationId xmlns:a16="http://schemas.microsoft.com/office/drawing/2014/main" id="{00D2E6DD-E29E-4551-8E57-0F85C17090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1255" y="5388084"/>
              <a:ext cx="274637" cy="2746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32" descr="Logo&#10;&#10;Description automatically generated">
              <a:extLst>
                <a:ext uri="{FF2B5EF4-FFF2-40B4-BE49-F238E27FC236}">
                  <a16:creationId xmlns:a16="http://schemas.microsoft.com/office/drawing/2014/main" id="{DD3D5A41-38E0-4576-9B72-F83A8A333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6035" y="3712680"/>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33" descr="Logo&#10;&#10;Description automatically generated">
              <a:extLst>
                <a:ext uri="{FF2B5EF4-FFF2-40B4-BE49-F238E27FC236}">
                  <a16:creationId xmlns:a16="http://schemas.microsoft.com/office/drawing/2014/main" id="{FE960372-A59E-480A-8A98-B0EABBA17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8647" y="3739682"/>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298" descr="Logo&#10;&#10;Description automatically generated">
              <a:extLst>
                <a:ext uri="{FF2B5EF4-FFF2-40B4-BE49-F238E27FC236}">
                  <a16:creationId xmlns:a16="http://schemas.microsoft.com/office/drawing/2014/main" id="{0AE7246B-14EC-4D41-BC56-A8F5B48A8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787" y="5375107"/>
              <a:ext cx="292100"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299" descr="A picture containing shape&#10;&#10;Description automatically generated">
              <a:extLst>
                <a:ext uri="{FF2B5EF4-FFF2-40B4-BE49-F238E27FC236}">
                  <a16:creationId xmlns:a16="http://schemas.microsoft.com/office/drawing/2014/main" id="{99CF44EC-455A-42C8-AB72-60E2A0C52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160" y="4856857"/>
              <a:ext cx="274638" cy="274638"/>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300" descr="Logo&#10;&#10;Description automatically generated">
              <a:extLst>
                <a:ext uri="{FF2B5EF4-FFF2-40B4-BE49-F238E27FC236}">
                  <a16:creationId xmlns:a16="http://schemas.microsoft.com/office/drawing/2014/main" id="{078DD8AD-362A-4B2F-B4A2-7A2A98ABC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0164" y="3261317"/>
              <a:ext cx="274638" cy="27463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descr="A portrait of a person&#10;&#10;Description automatically generated">
            <a:extLst>
              <a:ext uri="{FF2B5EF4-FFF2-40B4-BE49-F238E27FC236}">
                <a16:creationId xmlns:a16="http://schemas.microsoft.com/office/drawing/2014/main" id="{BBBC10BF-71F4-4AC0-A81C-EB7E705C1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30" y="3406751"/>
            <a:ext cx="3011098" cy="3011098"/>
          </a:xfrm>
          <a:prstGeom prst="rect">
            <a:avLst/>
          </a:prstGeom>
        </p:spPr>
      </p:pic>
      <p:sp>
        <p:nvSpPr>
          <p:cNvPr id="13" name="Thought Bubble: Cloud 12">
            <a:extLst>
              <a:ext uri="{FF2B5EF4-FFF2-40B4-BE49-F238E27FC236}">
                <a16:creationId xmlns:a16="http://schemas.microsoft.com/office/drawing/2014/main" id="{7DC519DC-3136-4EFF-B0AE-60B1B62B068D}"/>
              </a:ext>
            </a:extLst>
          </p:cNvPr>
          <p:cNvSpPr/>
          <p:nvPr/>
        </p:nvSpPr>
        <p:spPr>
          <a:xfrm>
            <a:off x="524451" y="334956"/>
            <a:ext cx="3490028" cy="2340441"/>
          </a:xfrm>
          <a:prstGeom prst="cloudCallout">
            <a:avLst>
              <a:gd name="adj1" fmla="val -21480"/>
              <a:gd name="adj2" fmla="val 791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So, the Marx’ dream and my ideas are both satisfied?</a:t>
            </a:r>
          </a:p>
        </p:txBody>
      </p:sp>
      <p:grpSp>
        <p:nvGrpSpPr>
          <p:cNvPr id="29" name="Group 28">
            <a:extLst>
              <a:ext uri="{FF2B5EF4-FFF2-40B4-BE49-F238E27FC236}">
                <a16:creationId xmlns:a16="http://schemas.microsoft.com/office/drawing/2014/main" id="{8E72E7CD-C579-475F-9F07-13F7B5DF7847}"/>
              </a:ext>
            </a:extLst>
          </p:cNvPr>
          <p:cNvGrpSpPr/>
          <p:nvPr/>
        </p:nvGrpSpPr>
        <p:grpSpPr>
          <a:xfrm>
            <a:off x="2493761" y="2593148"/>
            <a:ext cx="2969978" cy="3067774"/>
            <a:chOff x="2958190" y="3130406"/>
            <a:chExt cx="2969978" cy="3067774"/>
          </a:xfrm>
        </p:grpSpPr>
        <p:sp>
          <p:nvSpPr>
            <p:cNvPr id="30" name="Oval 29">
              <a:extLst>
                <a:ext uri="{FF2B5EF4-FFF2-40B4-BE49-F238E27FC236}">
                  <a16:creationId xmlns:a16="http://schemas.microsoft.com/office/drawing/2014/main" id="{41BE0717-D4A5-49E2-B927-465504214178}"/>
                </a:ext>
              </a:extLst>
            </p:cNvPr>
            <p:cNvSpPr/>
            <p:nvPr/>
          </p:nvSpPr>
          <p:spPr>
            <a:xfrm>
              <a:off x="3844725" y="5353228"/>
              <a:ext cx="2083443" cy="844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Edwardian Script ITC" panose="030303020407070D0804" pitchFamily="66" charset="0"/>
                </a:rPr>
                <a:t>WE</a:t>
              </a:r>
              <a:endParaRPr lang="en-US" b="1" dirty="0">
                <a:solidFill>
                  <a:schemeClr val="tx1"/>
                </a:solidFill>
                <a:latin typeface="Edwardian Script ITC" panose="030303020407070D0804" pitchFamily="66" charset="0"/>
              </a:endParaRPr>
            </a:p>
          </p:txBody>
        </p:sp>
        <p:sp>
          <p:nvSpPr>
            <p:cNvPr id="31" name="Thought Bubble: Cloud 30">
              <a:extLst>
                <a:ext uri="{FF2B5EF4-FFF2-40B4-BE49-F238E27FC236}">
                  <a16:creationId xmlns:a16="http://schemas.microsoft.com/office/drawing/2014/main" id="{489A0A36-2DBC-4FA8-A8C6-A9873AF6F9BB}"/>
                </a:ext>
              </a:extLst>
            </p:cNvPr>
            <p:cNvSpPr/>
            <p:nvPr/>
          </p:nvSpPr>
          <p:spPr>
            <a:xfrm>
              <a:off x="2958190" y="3130406"/>
              <a:ext cx="2850933" cy="1627205"/>
            </a:xfrm>
            <a:prstGeom prst="cloudCallout">
              <a:avLst>
                <a:gd name="adj1" fmla="val 20482"/>
                <a:gd name="adj2" fmla="val 7756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For Markov Brain Agents, yes!</a:t>
              </a:r>
            </a:p>
          </p:txBody>
        </p:sp>
      </p:grpSp>
      <p:grpSp>
        <p:nvGrpSpPr>
          <p:cNvPr id="24" name="Group 23">
            <a:extLst>
              <a:ext uri="{FF2B5EF4-FFF2-40B4-BE49-F238E27FC236}">
                <a16:creationId xmlns:a16="http://schemas.microsoft.com/office/drawing/2014/main" id="{761D9A10-F93C-4034-9825-9EA80EC408DE}"/>
              </a:ext>
            </a:extLst>
          </p:cNvPr>
          <p:cNvGrpSpPr/>
          <p:nvPr/>
        </p:nvGrpSpPr>
        <p:grpSpPr>
          <a:xfrm>
            <a:off x="4645656" y="145909"/>
            <a:ext cx="2330302" cy="1141692"/>
            <a:chOff x="6003403" y="613458"/>
            <a:chExt cx="2850933" cy="1449728"/>
          </a:xfrm>
        </p:grpSpPr>
        <p:pic>
          <p:nvPicPr>
            <p:cNvPr id="25" name="Picture 24" descr="A picture containing chip, paper, snack food, stationary&#10;&#10;Description automatically generated">
              <a:extLst>
                <a:ext uri="{FF2B5EF4-FFF2-40B4-BE49-F238E27FC236}">
                  <a16:creationId xmlns:a16="http://schemas.microsoft.com/office/drawing/2014/main" id="{66AE60AD-F003-4EA2-90A8-91A4E1FE11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3403" y="613458"/>
              <a:ext cx="2850933" cy="1449728"/>
            </a:xfrm>
            <a:prstGeom prst="rect">
              <a:avLst/>
            </a:prstGeom>
          </p:spPr>
        </p:pic>
        <p:sp>
          <p:nvSpPr>
            <p:cNvPr id="26" name="TextBox 25">
              <a:extLst>
                <a:ext uri="{FF2B5EF4-FFF2-40B4-BE49-F238E27FC236}">
                  <a16:creationId xmlns:a16="http://schemas.microsoft.com/office/drawing/2014/main" id="{EF4EF848-A0A0-4940-90DB-D373B766546B}"/>
                </a:ext>
              </a:extLst>
            </p:cNvPr>
            <p:cNvSpPr txBox="1"/>
            <p:nvPr/>
          </p:nvSpPr>
          <p:spPr>
            <a:xfrm>
              <a:off x="6504972" y="1045934"/>
              <a:ext cx="1670036" cy="584775"/>
            </a:xfrm>
            <a:prstGeom prst="rect">
              <a:avLst/>
            </a:prstGeom>
            <a:noFill/>
          </p:spPr>
          <p:txBody>
            <a:bodyPr wrap="square" rtlCol="0">
              <a:spAutoFit/>
            </a:bodyPr>
            <a:lstStyle/>
            <a:p>
              <a:r>
                <a:rPr lang="en-US" sz="3200" dirty="0">
                  <a:latin typeface="Edwardian Script ITC" panose="030303020407070D0804" pitchFamily="66" charset="0"/>
                </a:rPr>
                <a:t>Results</a:t>
              </a:r>
            </a:p>
          </p:txBody>
        </p:sp>
      </p:grpSp>
    </p:spTree>
    <p:extLst>
      <p:ext uri="{BB962C8B-B14F-4D97-AF65-F5344CB8AC3E}">
        <p14:creationId xmlns:p14="http://schemas.microsoft.com/office/powerpoint/2010/main" val="240372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66E62C-807D-4428-AD7D-BEECAE1AFC91}"/>
              </a:ext>
            </a:extLst>
          </p:cNvPr>
          <p:cNvSpPr txBox="1"/>
          <p:nvPr/>
        </p:nvSpPr>
        <p:spPr>
          <a:xfrm>
            <a:off x="5000977" y="5294490"/>
            <a:ext cx="6310489" cy="954107"/>
          </a:xfrm>
          <a:prstGeom prst="rect">
            <a:avLst/>
          </a:prstGeom>
          <a:noFill/>
        </p:spPr>
        <p:txBody>
          <a:bodyPr wrap="square" rtlCol="0">
            <a:spAutoFit/>
          </a:bodyPr>
          <a:lstStyle/>
          <a:p>
            <a:r>
              <a:rPr lang="en-US" sz="2800" dirty="0">
                <a:latin typeface="Edwardian Script ITC" panose="030303020407070D0804" pitchFamily="66" charset="0"/>
              </a:rPr>
              <a:t>c) </a:t>
            </a:r>
            <a:r>
              <a:rPr lang="en-US" sz="2800" b="1" dirty="0">
                <a:latin typeface="Edwardian Script ITC" panose="030303020407070D0804" pitchFamily="66" charset="0"/>
              </a:rPr>
              <a:t>The high variance </a:t>
            </a:r>
            <a:r>
              <a:rPr lang="en-US" sz="2800" dirty="0">
                <a:latin typeface="Edwardian Script ITC" panose="030303020407070D0804" pitchFamily="66" charset="0"/>
              </a:rPr>
              <a:t>in the agents' scores through the generations causes better performance at the end.</a:t>
            </a:r>
          </a:p>
        </p:txBody>
      </p:sp>
      <p:sp>
        <p:nvSpPr>
          <p:cNvPr id="3" name="TextBox 2">
            <a:extLst>
              <a:ext uri="{FF2B5EF4-FFF2-40B4-BE49-F238E27FC236}">
                <a16:creationId xmlns:a16="http://schemas.microsoft.com/office/drawing/2014/main" id="{DF391D20-AC20-4795-A1D0-0639583F3A43}"/>
              </a:ext>
            </a:extLst>
          </p:cNvPr>
          <p:cNvSpPr txBox="1"/>
          <p:nvPr/>
        </p:nvSpPr>
        <p:spPr>
          <a:xfrm>
            <a:off x="5000977" y="3237442"/>
            <a:ext cx="5870221" cy="1815882"/>
          </a:xfrm>
          <a:prstGeom prst="rect">
            <a:avLst/>
          </a:prstGeom>
          <a:noFill/>
        </p:spPr>
        <p:txBody>
          <a:bodyPr wrap="square" rtlCol="0">
            <a:spAutoFit/>
          </a:bodyPr>
          <a:lstStyle/>
          <a:p>
            <a:r>
              <a:rPr lang="en-US" sz="2800" dirty="0">
                <a:latin typeface="Edwardian Script ITC" panose="030303020407070D0804" pitchFamily="66" charset="0"/>
              </a:rPr>
              <a:t>b) When we set rewarding schemes to minimum, maximum, and average, </a:t>
            </a:r>
            <a:r>
              <a:rPr lang="en-US" sz="2800" b="1" dirty="0">
                <a:latin typeface="Edwardian Script ITC" panose="030303020407070D0804" pitchFamily="66" charset="0"/>
              </a:rPr>
              <a:t>the clones perform better</a:t>
            </a:r>
            <a:r>
              <a:rPr lang="en-US" sz="2800" dirty="0">
                <a:latin typeface="Edwardian Script ITC" panose="030303020407070D0804" pitchFamily="66" charset="0"/>
              </a:rPr>
              <a:t>, whereas </a:t>
            </a:r>
            <a:r>
              <a:rPr lang="en-US" sz="2800" b="1" dirty="0">
                <a:latin typeface="Edwardian Script ITC" panose="030303020407070D0804" pitchFamily="66" charset="0"/>
              </a:rPr>
              <a:t>non-clones are better </a:t>
            </a:r>
            <a:r>
              <a:rPr lang="en-US" sz="2800" dirty="0">
                <a:latin typeface="Edwardian Script ITC" panose="030303020407070D0804" pitchFamily="66" charset="0"/>
              </a:rPr>
              <a:t>adapting under the individual reward schemes </a:t>
            </a:r>
          </a:p>
        </p:txBody>
      </p:sp>
      <p:sp>
        <p:nvSpPr>
          <p:cNvPr id="4" name="TextBox 3">
            <a:extLst>
              <a:ext uri="{FF2B5EF4-FFF2-40B4-BE49-F238E27FC236}">
                <a16:creationId xmlns:a16="http://schemas.microsoft.com/office/drawing/2014/main" id="{D7BEB06D-BB6F-486C-A654-0AB225D296AF}"/>
              </a:ext>
            </a:extLst>
          </p:cNvPr>
          <p:cNvSpPr txBox="1"/>
          <p:nvPr/>
        </p:nvSpPr>
        <p:spPr>
          <a:xfrm>
            <a:off x="5000978" y="386156"/>
            <a:ext cx="5870220" cy="2246769"/>
          </a:xfrm>
          <a:prstGeom prst="rect">
            <a:avLst/>
          </a:prstGeom>
          <a:noFill/>
        </p:spPr>
        <p:txBody>
          <a:bodyPr wrap="square" rtlCol="0">
            <a:spAutoFit/>
          </a:bodyPr>
          <a:lstStyle/>
          <a:p>
            <a:r>
              <a:rPr lang="en-US" sz="2800" dirty="0">
                <a:latin typeface="Edwardian Script ITC" panose="030303020407070D0804" pitchFamily="66" charset="0"/>
              </a:rPr>
              <a:t>a) We have identified that there is a relationship between </a:t>
            </a:r>
            <a:r>
              <a:rPr lang="en-US" sz="2800" b="1" dirty="0">
                <a:latin typeface="Edwardian Script ITC" panose="030303020407070D0804" pitchFamily="66" charset="0"/>
              </a:rPr>
              <a:t>agents' scores </a:t>
            </a:r>
            <a:r>
              <a:rPr lang="en-US" sz="2800" dirty="0">
                <a:latin typeface="Edwardian Script ITC" panose="030303020407070D0804" pitchFamily="66" charset="0"/>
              </a:rPr>
              <a:t>and </a:t>
            </a:r>
            <a:r>
              <a:rPr lang="en-US" sz="2800" b="1" dirty="0">
                <a:latin typeface="Edwardian Script ITC" panose="030303020407070D0804" pitchFamily="66" charset="0"/>
              </a:rPr>
              <a:t>their actions </a:t>
            </a:r>
            <a:r>
              <a:rPr lang="en-US" sz="2800" dirty="0">
                <a:latin typeface="Edwardian Script ITC" panose="030303020407070D0804" pitchFamily="66" charset="0"/>
              </a:rPr>
              <a:t>(beep, do nothing, and giving food to others or empty tiles). In general, communication or usage of beep causes better performance for the agents when coordination is needed</a:t>
            </a:r>
          </a:p>
        </p:txBody>
      </p:sp>
      <p:grpSp>
        <p:nvGrpSpPr>
          <p:cNvPr id="5" name="Group 4">
            <a:extLst>
              <a:ext uri="{FF2B5EF4-FFF2-40B4-BE49-F238E27FC236}">
                <a16:creationId xmlns:a16="http://schemas.microsoft.com/office/drawing/2014/main" id="{7E059D03-C790-4995-AEB1-090F4C0F7AE0}"/>
              </a:ext>
            </a:extLst>
          </p:cNvPr>
          <p:cNvGrpSpPr/>
          <p:nvPr/>
        </p:nvGrpSpPr>
        <p:grpSpPr>
          <a:xfrm>
            <a:off x="1012201" y="2611496"/>
            <a:ext cx="2969978" cy="3067774"/>
            <a:chOff x="2958190" y="3130406"/>
            <a:chExt cx="2969978" cy="3067774"/>
          </a:xfrm>
        </p:grpSpPr>
        <p:sp>
          <p:nvSpPr>
            <p:cNvPr id="6" name="Oval 5">
              <a:extLst>
                <a:ext uri="{FF2B5EF4-FFF2-40B4-BE49-F238E27FC236}">
                  <a16:creationId xmlns:a16="http://schemas.microsoft.com/office/drawing/2014/main" id="{59DEE84C-129D-4325-81CD-7BAFEA5B9031}"/>
                </a:ext>
              </a:extLst>
            </p:cNvPr>
            <p:cNvSpPr/>
            <p:nvPr/>
          </p:nvSpPr>
          <p:spPr>
            <a:xfrm>
              <a:off x="3844725" y="5353228"/>
              <a:ext cx="2083443" cy="844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Edwardian Script ITC" panose="030303020407070D0804" pitchFamily="66" charset="0"/>
                </a:rPr>
                <a:t>WE</a:t>
              </a:r>
              <a:endParaRPr lang="en-US" b="1" dirty="0">
                <a:solidFill>
                  <a:schemeClr val="tx1"/>
                </a:solidFill>
                <a:latin typeface="Edwardian Script ITC" panose="030303020407070D0804" pitchFamily="66" charset="0"/>
              </a:endParaRPr>
            </a:p>
          </p:txBody>
        </p:sp>
        <p:sp>
          <p:nvSpPr>
            <p:cNvPr id="7" name="Thought Bubble: Cloud 6">
              <a:extLst>
                <a:ext uri="{FF2B5EF4-FFF2-40B4-BE49-F238E27FC236}">
                  <a16:creationId xmlns:a16="http://schemas.microsoft.com/office/drawing/2014/main" id="{DDB2A87D-532D-4E90-BFFF-EED4ACD12D4E}"/>
                </a:ext>
              </a:extLst>
            </p:cNvPr>
            <p:cNvSpPr/>
            <p:nvPr/>
          </p:nvSpPr>
          <p:spPr>
            <a:xfrm>
              <a:off x="2958190" y="3130406"/>
              <a:ext cx="2850933" cy="1627205"/>
            </a:xfrm>
            <a:prstGeom prst="cloudCallout">
              <a:avLst>
                <a:gd name="adj1" fmla="val 20482"/>
                <a:gd name="adj2" fmla="val 7756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We did more than enough!</a:t>
              </a:r>
            </a:p>
          </p:txBody>
        </p:sp>
      </p:grpSp>
      <p:grpSp>
        <p:nvGrpSpPr>
          <p:cNvPr id="8" name="Group 7">
            <a:extLst>
              <a:ext uri="{FF2B5EF4-FFF2-40B4-BE49-F238E27FC236}">
                <a16:creationId xmlns:a16="http://schemas.microsoft.com/office/drawing/2014/main" id="{0ED54E32-0B0D-4EAF-A096-75216E08CF79}"/>
              </a:ext>
            </a:extLst>
          </p:cNvPr>
          <p:cNvGrpSpPr/>
          <p:nvPr/>
        </p:nvGrpSpPr>
        <p:grpSpPr>
          <a:xfrm>
            <a:off x="1320802" y="770941"/>
            <a:ext cx="2330302" cy="1141692"/>
            <a:chOff x="6003403" y="613458"/>
            <a:chExt cx="2850933" cy="1449728"/>
          </a:xfrm>
        </p:grpSpPr>
        <p:pic>
          <p:nvPicPr>
            <p:cNvPr id="9" name="Picture 8" descr="A picture containing chip, paper, snack food, stationary&#10;&#10;Description automatically generated">
              <a:extLst>
                <a:ext uri="{FF2B5EF4-FFF2-40B4-BE49-F238E27FC236}">
                  <a16:creationId xmlns:a16="http://schemas.microsoft.com/office/drawing/2014/main" id="{C0702F6C-F2BB-4239-BAFF-5B86D5D24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403" y="613458"/>
              <a:ext cx="2850933" cy="1449728"/>
            </a:xfrm>
            <a:prstGeom prst="rect">
              <a:avLst/>
            </a:prstGeom>
          </p:spPr>
        </p:pic>
        <p:sp>
          <p:nvSpPr>
            <p:cNvPr id="10" name="TextBox 9">
              <a:extLst>
                <a:ext uri="{FF2B5EF4-FFF2-40B4-BE49-F238E27FC236}">
                  <a16:creationId xmlns:a16="http://schemas.microsoft.com/office/drawing/2014/main" id="{CFC1963B-CDB5-4081-B99A-B14BB11276D1}"/>
                </a:ext>
              </a:extLst>
            </p:cNvPr>
            <p:cNvSpPr txBox="1"/>
            <p:nvPr/>
          </p:nvSpPr>
          <p:spPr>
            <a:xfrm>
              <a:off x="6504972" y="1045934"/>
              <a:ext cx="1670036" cy="584775"/>
            </a:xfrm>
            <a:prstGeom prst="rect">
              <a:avLst/>
            </a:prstGeom>
            <a:noFill/>
          </p:spPr>
          <p:txBody>
            <a:bodyPr wrap="square" rtlCol="0">
              <a:spAutoFit/>
            </a:bodyPr>
            <a:lstStyle/>
            <a:p>
              <a:r>
                <a:rPr lang="en-US" sz="3200" dirty="0">
                  <a:latin typeface="Edwardian Script ITC" panose="030303020407070D0804" pitchFamily="66" charset="0"/>
                </a:rPr>
                <a:t>Results</a:t>
              </a:r>
            </a:p>
          </p:txBody>
        </p:sp>
      </p:grpSp>
    </p:spTree>
    <p:extLst>
      <p:ext uri="{BB962C8B-B14F-4D97-AF65-F5344CB8AC3E}">
        <p14:creationId xmlns:p14="http://schemas.microsoft.com/office/powerpoint/2010/main" val="245829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D607D-CD56-4335-801F-4D7882A2AA5E}"/>
              </a:ext>
            </a:extLst>
          </p:cNvPr>
          <p:cNvSpPr txBox="1"/>
          <p:nvPr/>
        </p:nvSpPr>
        <p:spPr>
          <a:xfrm>
            <a:off x="5355220" y="1012954"/>
            <a:ext cx="5949388" cy="4832092"/>
          </a:xfrm>
          <a:prstGeom prst="rect">
            <a:avLst/>
          </a:prstGeom>
          <a:noFill/>
        </p:spPr>
        <p:txBody>
          <a:bodyPr wrap="square" rtlCol="0">
            <a:spAutoFit/>
          </a:bodyPr>
          <a:lstStyle/>
          <a:p>
            <a:pPr marL="514350" indent="-514350">
              <a:buAutoNum type="arabicPeriod"/>
            </a:pPr>
            <a:r>
              <a:rPr lang="en-US" sz="2800" dirty="0">
                <a:latin typeface="Edwardian Script ITC" panose="030303020407070D0804" pitchFamily="66" charset="0"/>
              </a:rPr>
              <a:t>Using clonal agents and minimum rewarding scheme we could train a group of AI controllers (agents) to perform better individually and in teams at the same time.</a:t>
            </a:r>
          </a:p>
          <a:p>
            <a:pPr marL="514350" indent="-514350">
              <a:buAutoNum type="arabicPeriod"/>
            </a:pPr>
            <a:endParaRPr lang="en-US" sz="2800" dirty="0">
              <a:latin typeface="Edwardian Script ITC" panose="030303020407070D0804" pitchFamily="66" charset="0"/>
            </a:endParaRPr>
          </a:p>
          <a:p>
            <a:pPr marL="514350" indent="-514350">
              <a:buAutoNum type="arabicPeriod"/>
            </a:pPr>
            <a:r>
              <a:rPr lang="en-US" sz="2800" dirty="0">
                <a:latin typeface="Edwardian Script ITC" panose="030303020407070D0804" pitchFamily="66" charset="0"/>
              </a:rPr>
              <a:t>Beyond the initial thesis aim we have investigated three more aspects that are: a) comparison of clonal and non clonal groups, b) effect of agents' actions on their performance and  c)  effect of the variance in the agents' scores through the generations on their performance.  </a:t>
            </a:r>
          </a:p>
        </p:txBody>
      </p:sp>
      <p:grpSp>
        <p:nvGrpSpPr>
          <p:cNvPr id="8" name="Group 7">
            <a:extLst>
              <a:ext uri="{FF2B5EF4-FFF2-40B4-BE49-F238E27FC236}">
                <a16:creationId xmlns:a16="http://schemas.microsoft.com/office/drawing/2014/main" id="{8EC4FD34-49E8-42E8-9C33-70A5555EBB5A}"/>
              </a:ext>
            </a:extLst>
          </p:cNvPr>
          <p:cNvGrpSpPr/>
          <p:nvPr/>
        </p:nvGrpSpPr>
        <p:grpSpPr>
          <a:xfrm>
            <a:off x="1010735" y="1905000"/>
            <a:ext cx="3943350" cy="3048000"/>
            <a:chOff x="1010735" y="1905000"/>
            <a:chExt cx="3943350" cy="3048000"/>
          </a:xfrm>
        </p:grpSpPr>
        <p:pic>
          <p:nvPicPr>
            <p:cNvPr id="6" name="Picture 5" descr="A picture containing chip, paper, snack food, stationary&#10;&#10;Description automatically generated">
              <a:extLst>
                <a:ext uri="{FF2B5EF4-FFF2-40B4-BE49-F238E27FC236}">
                  <a16:creationId xmlns:a16="http://schemas.microsoft.com/office/drawing/2014/main" id="{5C12BF6C-9AE0-44EA-92D8-D2E9F066B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735" y="1905000"/>
              <a:ext cx="3943350" cy="3048000"/>
            </a:xfrm>
            <a:prstGeom prst="rect">
              <a:avLst/>
            </a:prstGeom>
          </p:spPr>
        </p:pic>
        <p:sp>
          <p:nvSpPr>
            <p:cNvPr id="7" name="TextBox 6">
              <a:extLst>
                <a:ext uri="{FF2B5EF4-FFF2-40B4-BE49-F238E27FC236}">
                  <a16:creationId xmlns:a16="http://schemas.microsoft.com/office/drawing/2014/main" id="{58DB172B-B2A1-4969-AC5D-7A4F911A30E2}"/>
                </a:ext>
              </a:extLst>
            </p:cNvPr>
            <p:cNvSpPr txBox="1"/>
            <p:nvPr/>
          </p:nvSpPr>
          <p:spPr>
            <a:xfrm>
              <a:off x="1898248" y="3075057"/>
              <a:ext cx="2152891" cy="707886"/>
            </a:xfrm>
            <a:prstGeom prst="rect">
              <a:avLst/>
            </a:prstGeom>
            <a:noFill/>
          </p:spPr>
          <p:txBody>
            <a:bodyPr wrap="square" rtlCol="0">
              <a:spAutoFit/>
            </a:bodyPr>
            <a:lstStyle/>
            <a:p>
              <a:r>
                <a:rPr lang="en-US" sz="4000" dirty="0">
                  <a:latin typeface="Edwardian Script ITC" panose="030303020407070D0804" pitchFamily="66" charset="0"/>
                </a:rPr>
                <a:t>Conclusion</a:t>
              </a:r>
            </a:p>
          </p:txBody>
        </p:sp>
      </p:grpSp>
    </p:spTree>
    <p:extLst>
      <p:ext uri="{BB962C8B-B14F-4D97-AF65-F5344CB8AC3E}">
        <p14:creationId xmlns:p14="http://schemas.microsoft.com/office/powerpoint/2010/main" val="325046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88CE4-AC67-47B7-A17E-E97B940D8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033" y="2695626"/>
            <a:ext cx="2250722" cy="2465865"/>
          </a:xfrm>
          <a:prstGeom prst="rect">
            <a:avLst/>
          </a:prstGeom>
        </p:spPr>
      </p:pic>
      <p:sp>
        <p:nvSpPr>
          <p:cNvPr id="4" name="Thought Bubble: Cloud 3">
            <a:extLst>
              <a:ext uri="{FF2B5EF4-FFF2-40B4-BE49-F238E27FC236}">
                <a16:creationId xmlns:a16="http://schemas.microsoft.com/office/drawing/2014/main" id="{4BC1450B-0E10-4987-9078-AD7DEFC11C84}"/>
              </a:ext>
            </a:extLst>
          </p:cNvPr>
          <p:cNvSpPr/>
          <p:nvPr/>
        </p:nvSpPr>
        <p:spPr>
          <a:xfrm>
            <a:off x="4323644" y="654756"/>
            <a:ext cx="2777067" cy="1930400"/>
          </a:xfrm>
          <a:prstGeom prst="cloudCallout">
            <a:avLst>
              <a:gd name="adj1" fmla="val -57825"/>
              <a:gd name="adj2" fmla="val 771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Question everything</a:t>
            </a:r>
          </a:p>
        </p:txBody>
      </p:sp>
      <p:pic>
        <p:nvPicPr>
          <p:cNvPr id="5" name="Picture 4" descr="A picture containing chip, paper, snack food, stationary&#10;&#10;Description automatically generated">
            <a:extLst>
              <a:ext uri="{FF2B5EF4-FFF2-40B4-BE49-F238E27FC236}">
                <a16:creationId xmlns:a16="http://schemas.microsoft.com/office/drawing/2014/main" id="{8F87BF74-06A0-45CE-B88A-25BC70594F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617" y="2585156"/>
            <a:ext cx="3943350" cy="2576335"/>
          </a:xfrm>
          <a:prstGeom prst="rect">
            <a:avLst/>
          </a:prstGeom>
        </p:spPr>
      </p:pic>
      <p:sp>
        <p:nvSpPr>
          <p:cNvPr id="6" name="TextBox 5">
            <a:extLst>
              <a:ext uri="{FF2B5EF4-FFF2-40B4-BE49-F238E27FC236}">
                <a16:creationId xmlns:a16="http://schemas.microsoft.com/office/drawing/2014/main" id="{C2C2E7D3-4549-4075-A221-5AFFD6931FBC}"/>
              </a:ext>
            </a:extLst>
          </p:cNvPr>
          <p:cNvSpPr txBox="1"/>
          <p:nvPr/>
        </p:nvSpPr>
        <p:spPr>
          <a:xfrm>
            <a:off x="7134931" y="3429000"/>
            <a:ext cx="2250722" cy="830997"/>
          </a:xfrm>
          <a:prstGeom prst="rect">
            <a:avLst/>
          </a:prstGeom>
          <a:noFill/>
        </p:spPr>
        <p:txBody>
          <a:bodyPr wrap="square" rtlCol="0">
            <a:spAutoFit/>
          </a:bodyPr>
          <a:lstStyle/>
          <a:p>
            <a:r>
              <a:rPr lang="en-US" sz="4800" dirty="0">
                <a:latin typeface="Edwardian Script ITC" panose="030303020407070D0804" pitchFamily="66" charset="0"/>
              </a:rPr>
              <a:t>Thank you</a:t>
            </a:r>
          </a:p>
        </p:txBody>
      </p:sp>
    </p:spTree>
    <p:extLst>
      <p:ext uri="{BB962C8B-B14F-4D97-AF65-F5344CB8AC3E}">
        <p14:creationId xmlns:p14="http://schemas.microsoft.com/office/powerpoint/2010/main" val="387365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C416D-1BD1-43BB-BA12-B51C3EC61F4C}"/>
              </a:ext>
            </a:extLst>
          </p:cNvPr>
          <p:cNvSpPr txBox="1"/>
          <p:nvPr/>
        </p:nvSpPr>
        <p:spPr>
          <a:xfrm>
            <a:off x="3495555" y="1874728"/>
            <a:ext cx="6296628" cy="3108543"/>
          </a:xfrm>
          <a:prstGeom prst="rect">
            <a:avLst/>
          </a:prstGeom>
          <a:noFill/>
        </p:spPr>
        <p:txBody>
          <a:bodyPr wrap="square" rtlCol="0">
            <a:spAutoFit/>
          </a:bodyPr>
          <a:lstStyle/>
          <a:p>
            <a:r>
              <a:rPr lang="en-US" sz="2800" dirty="0">
                <a:latin typeface="Edwardian Script ITC" panose="030303020407070D0804" pitchFamily="66" charset="0"/>
              </a:rPr>
              <a:t>1. Introduction (problem statement and research aim)</a:t>
            </a:r>
          </a:p>
          <a:p>
            <a:endParaRPr lang="en-US" sz="2800" dirty="0">
              <a:latin typeface="Edwardian Script ITC" panose="030303020407070D0804" pitchFamily="66" charset="0"/>
            </a:endParaRPr>
          </a:p>
          <a:p>
            <a:r>
              <a:rPr lang="en-US" sz="2800" dirty="0">
                <a:latin typeface="Edwardian Script ITC" panose="030303020407070D0804" pitchFamily="66" charset="0"/>
              </a:rPr>
              <a:t>2. Research methodology</a:t>
            </a:r>
          </a:p>
          <a:p>
            <a:endParaRPr lang="en-US" sz="2800" dirty="0">
              <a:latin typeface="Edwardian Script ITC" panose="030303020407070D0804" pitchFamily="66" charset="0"/>
            </a:endParaRPr>
          </a:p>
          <a:p>
            <a:r>
              <a:rPr lang="en-US" sz="2800" dirty="0">
                <a:latin typeface="Edwardian Script ITC" panose="030303020407070D0804" pitchFamily="66" charset="0"/>
              </a:rPr>
              <a:t>3. Results</a:t>
            </a:r>
          </a:p>
          <a:p>
            <a:endParaRPr lang="en-US" sz="2800" dirty="0">
              <a:latin typeface="Edwardian Script ITC" panose="030303020407070D0804" pitchFamily="66" charset="0"/>
            </a:endParaRPr>
          </a:p>
          <a:p>
            <a:r>
              <a:rPr lang="en-US" sz="2800" dirty="0">
                <a:latin typeface="Edwardian Script ITC" panose="030303020407070D0804" pitchFamily="66" charset="0"/>
              </a:rPr>
              <a:t>4. Conclusion </a:t>
            </a:r>
          </a:p>
        </p:txBody>
      </p:sp>
      <p:grpSp>
        <p:nvGrpSpPr>
          <p:cNvPr id="5" name="Group 4">
            <a:extLst>
              <a:ext uri="{FF2B5EF4-FFF2-40B4-BE49-F238E27FC236}">
                <a16:creationId xmlns:a16="http://schemas.microsoft.com/office/drawing/2014/main" id="{746A2298-2CDE-4D1C-9BED-4950C2B54CFF}"/>
              </a:ext>
            </a:extLst>
          </p:cNvPr>
          <p:cNvGrpSpPr/>
          <p:nvPr/>
        </p:nvGrpSpPr>
        <p:grpSpPr>
          <a:xfrm>
            <a:off x="4637243" y="370390"/>
            <a:ext cx="2917513" cy="1171017"/>
            <a:chOff x="0" y="0"/>
            <a:chExt cx="2917513" cy="1171017"/>
          </a:xfrm>
        </p:grpSpPr>
        <p:pic>
          <p:nvPicPr>
            <p:cNvPr id="6" name="Picture 5" descr="A picture containing chip, paper, snack food, stationary&#10;&#10;Description automatically generated">
              <a:extLst>
                <a:ext uri="{FF2B5EF4-FFF2-40B4-BE49-F238E27FC236}">
                  <a16:creationId xmlns:a16="http://schemas.microsoft.com/office/drawing/2014/main" id="{2F27A28D-89EB-41FF-8CE0-CFED74E75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917513" cy="1171017"/>
            </a:xfrm>
            <a:prstGeom prst="rect">
              <a:avLst/>
            </a:prstGeom>
          </p:spPr>
        </p:pic>
        <p:sp>
          <p:nvSpPr>
            <p:cNvPr id="7" name="TextBox 6">
              <a:extLst>
                <a:ext uri="{FF2B5EF4-FFF2-40B4-BE49-F238E27FC236}">
                  <a16:creationId xmlns:a16="http://schemas.microsoft.com/office/drawing/2014/main" id="{A7DE790B-B4D6-4647-BD89-3D2B30826F23}"/>
                </a:ext>
              </a:extLst>
            </p:cNvPr>
            <p:cNvSpPr txBox="1"/>
            <p:nvPr/>
          </p:nvSpPr>
          <p:spPr>
            <a:xfrm>
              <a:off x="368041" y="295234"/>
              <a:ext cx="2338087" cy="584775"/>
            </a:xfrm>
            <a:prstGeom prst="rect">
              <a:avLst/>
            </a:prstGeom>
            <a:noFill/>
          </p:spPr>
          <p:txBody>
            <a:bodyPr wrap="square" rtlCol="0">
              <a:spAutoFit/>
            </a:bodyPr>
            <a:lstStyle/>
            <a:p>
              <a:r>
                <a:rPr lang="en-US" sz="3200" dirty="0">
                  <a:latin typeface="Edwardian Script ITC" panose="030303020407070D0804" pitchFamily="66" charset="0"/>
                </a:rPr>
                <a:t>Overview </a:t>
              </a:r>
            </a:p>
          </p:txBody>
        </p:sp>
      </p:grpSp>
    </p:spTree>
    <p:extLst>
      <p:ext uri="{BB962C8B-B14F-4D97-AF65-F5344CB8AC3E}">
        <p14:creationId xmlns:p14="http://schemas.microsoft.com/office/powerpoint/2010/main" val="255583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5D872CE-9977-49C6-A480-D6C9813FC1EB}"/>
              </a:ext>
            </a:extLst>
          </p:cNvPr>
          <p:cNvGrpSpPr/>
          <p:nvPr/>
        </p:nvGrpSpPr>
        <p:grpSpPr>
          <a:xfrm>
            <a:off x="868101" y="788506"/>
            <a:ext cx="5622982" cy="5644400"/>
            <a:chOff x="-295299" y="744821"/>
            <a:chExt cx="6391299" cy="6486016"/>
          </a:xfrm>
        </p:grpSpPr>
        <p:pic>
          <p:nvPicPr>
            <p:cNvPr id="8" name="Picture 7" descr="A portrait of a person&#10;&#10;Description automatically generated">
              <a:extLst>
                <a:ext uri="{FF2B5EF4-FFF2-40B4-BE49-F238E27FC236}">
                  <a16:creationId xmlns:a16="http://schemas.microsoft.com/office/drawing/2014/main" id="{75D43397-152A-4B11-B9E1-1732E9FB3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99" y="3217374"/>
              <a:ext cx="4013464" cy="4013463"/>
            </a:xfrm>
            <a:prstGeom prst="rect">
              <a:avLst/>
            </a:prstGeom>
          </p:spPr>
        </p:pic>
        <p:sp>
          <p:nvSpPr>
            <p:cNvPr id="11" name="Thought Bubble: Cloud 10">
              <a:extLst>
                <a:ext uri="{FF2B5EF4-FFF2-40B4-BE49-F238E27FC236}">
                  <a16:creationId xmlns:a16="http://schemas.microsoft.com/office/drawing/2014/main" id="{C0C96FCF-A6E8-4B97-8BE0-217ABD51BAFA}"/>
                </a:ext>
              </a:extLst>
            </p:cNvPr>
            <p:cNvSpPr/>
            <p:nvPr/>
          </p:nvSpPr>
          <p:spPr>
            <a:xfrm>
              <a:off x="1214277" y="744821"/>
              <a:ext cx="4881723" cy="2502473"/>
            </a:xfrm>
            <a:prstGeom prst="cloudCallout">
              <a:avLst>
                <a:gd name="adj1" fmla="val -23482"/>
                <a:gd name="adj2" fmla="val 7446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It is a Beautiful dream! </a:t>
              </a:r>
            </a:p>
            <a:p>
              <a:pPr algn="ctr"/>
              <a:r>
                <a:rPr lang="en-US" sz="2800" dirty="0">
                  <a:solidFill>
                    <a:schemeClr val="tx1"/>
                  </a:solidFill>
                  <a:latin typeface="Edwardian Script ITC" panose="030303020407070D0804" pitchFamily="66" charset="0"/>
                </a:rPr>
                <a:t>By the way, I am going to establish one  of the best schools in the real world!</a:t>
              </a:r>
              <a:endParaRPr lang="en-US" sz="2800" dirty="0">
                <a:latin typeface="Edwardian Script ITC" panose="030303020407070D0804" pitchFamily="66" charset="0"/>
              </a:endParaRPr>
            </a:p>
          </p:txBody>
        </p:sp>
      </p:grpSp>
      <p:grpSp>
        <p:nvGrpSpPr>
          <p:cNvPr id="15" name="Group 14">
            <a:extLst>
              <a:ext uri="{FF2B5EF4-FFF2-40B4-BE49-F238E27FC236}">
                <a16:creationId xmlns:a16="http://schemas.microsoft.com/office/drawing/2014/main" id="{AD2B8F43-A0C7-40CF-AB6C-F343FF26139E}"/>
              </a:ext>
            </a:extLst>
          </p:cNvPr>
          <p:cNvGrpSpPr/>
          <p:nvPr/>
        </p:nvGrpSpPr>
        <p:grpSpPr>
          <a:xfrm>
            <a:off x="6674765" y="295234"/>
            <a:ext cx="4258922" cy="5321826"/>
            <a:chOff x="6556755" y="366472"/>
            <a:chExt cx="4258922" cy="5321826"/>
          </a:xfrm>
        </p:grpSpPr>
        <p:pic>
          <p:nvPicPr>
            <p:cNvPr id="13" name="Picture 12">
              <a:extLst>
                <a:ext uri="{FF2B5EF4-FFF2-40B4-BE49-F238E27FC236}">
                  <a16:creationId xmlns:a16="http://schemas.microsoft.com/office/drawing/2014/main" id="{9CE95251-94AF-466F-A05E-ACB98A9E3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425" y="3185825"/>
              <a:ext cx="2508252" cy="2502473"/>
            </a:xfrm>
            <a:prstGeom prst="rect">
              <a:avLst/>
            </a:prstGeom>
          </p:spPr>
        </p:pic>
        <p:sp>
          <p:nvSpPr>
            <p:cNvPr id="14" name="Thought Bubble: Cloud 13">
              <a:extLst>
                <a:ext uri="{FF2B5EF4-FFF2-40B4-BE49-F238E27FC236}">
                  <a16:creationId xmlns:a16="http://schemas.microsoft.com/office/drawing/2014/main" id="{4C659063-04FD-4176-844F-2F4694092B98}"/>
                </a:ext>
              </a:extLst>
            </p:cNvPr>
            <p:cNvSpPr/>
            <p:nvPr/>
          </p:nvSpPr>
          <p:spPr>
            <a:xfrm>
              <a:off x="6556755" y="366472"/>
              <a:ext cx="3848582" cy="2372811"/>
            </a:xfrm>
            <a:prstGeom prst="cloudCallout">
              <a:avLst>
                <a:gd name="adj1" fmla="val 25932"/>
                <a:gd name="adj2" fmla="val 695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Imagine a school which all the students help the weakest one!</a:t>
              </a:r>
            </a:p>
          </p:txBody>
        </p:sp>
      </p:grpSp>
      <p:grpSp>
        <p:nvGrpSpPr>
          <p:cNvPr id="19" name="Group 18">
            <a:extLst>
              <a:ext uri="{FF2B5EF4-FFF2-40B4-BE49-F238E27FC236}">
                <a16:creationId xmlns:a16="http://schemas.microsoft.com/office/drawing/2014/main" id="{02A43B47-2C44-47E1-A723-A4CFDC230AAB}"/>
              </a:ext>
            </a:extLst>
          </p:cNvPr>
          <p:cNvGrpSpPr/>
          <p:nvPr/>
        </p:nvGrpSpPr>
        <p:grpSpPr>
          <a:xfrm>
            <a:off x="3588152" y="3610706"/>
            <a:ext cx="4224760" cy="2945694"/>
            <a:chOff x="3460830" y="2674411"/>
            <a:chExt cx="4618299" cy="3523769"/>
          </a:xfrm>
        </p:grpSpPr>
        <p:sp>
          <p:nvSpPr>
            <p:cNvPr id="17" name="Oval 16">
              <a:extLst>
                <a:ext uri="{FF2B5EF4-FFF2-40B4-BE49-F238E27FC236}">
                  <a16:creationId xmlns:a16="http://schemas.microsoft.com/office/drawing/2014/main" id="{8455B94A-2F30-4821-858F-8FBEDF6F2EC3}"/>
                </a:ext>
              </a:extLst>
            </p:cNvPr>
            <p:cNvSpPr/>
            <p:nvPr/>
          </p:nvSpPr>
          <p:spPr>
            <a:xfrm>
              <a:off x="3844725" y="5353228"/>
              <a:ext cx="2083443" cy="84495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Edwardian Script ITC" panose="030303020407070D0804" pitchFamily="66" charset="0"/>
                </a:rPr>
                <a:t>WE</a:t>
              </a:r>
              <a:endParaRPr lang="en-US" b="1" dirty="0">
                <a:solidFill>
                  <a:schemeClr val="tx1"/>
                </a:solidFill>
                <a:latin typeface="Edwardian Script ITC" panose="030303020407070D0804" pitchFamily="66" charset="0"/>
              </a:endParaRPr>
            </a:p>
          </p:txBody>
        </p:sp>
        <p:sp>
          <p:nvSpPr>
            <p:cNvPr id="18" name="Thought Bubble: Cloud 17">
              <a:extLst>
                <a:ext uri="{FF2B5EF4-FFF2-40B4-BE49-F238E27FC236}">
                  <a16:creationId xmlns:a16="http://schemas.microsoft.com/office/drawing/2014/main" id="{C19DFFF1-D64D-4F1B-947A-3B6331F065A5}"/>
                </a:ext>
              </a:extLst>
            </p:cNvPr>
            <p:cNvSpPr/>
            <p:nvPr/>
          </p:nvSpPr>
          <p:spPr>
            <a:xfrm>
              <a:off x="3460830" y="2674411"/>
              <a:ext cx="4618299" cy="2155232"/>
            </a:xfrm>
            <a:prstGeom prst="cloudCallout">
              <a:avLst>
                <a:gd name="adj1" fmla="val -25035"/>
                <a:gd name="adj2" fmla="val 70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Can we find a common ground?</a:t>
              </a:r>
            </a:p>
          </p:txBody>
        </p:sp>
      </p:grpSp>
      <p:grpSp>
        <p:nvGrpSpPr>
          <p:cNvPr id="5" name="Group 4">
            <a:extLst>
              <a:ext uri="{FF2B5EF4-FFF2-40B4-BE49-F238E27FC236}">
                <a16:creationId xmlns:a16="http://schemas.microsoft.com/office/drawing/2014/main" id="{A428EC86-17E3-4882-96E4-9F05CEBB3D06}"/>
              </a:ext>
            </a:extLst>
          </p:cNvPr>
          <p:cNvGrpSpPr/>
          <p:nvPr/>
        </p:nvGrpSpPr>
        <p:grpSpPr>
          <a:xfrm>
            <a:off x="0" y="79503"/>
            <a:ext cx="2917513" cy="1171017"/>
            <a:chOff x="0" y="0"/>
            <a:chExt cx="2917513" cy="1171017"/>
          </a:xfrm>
        </p:grpSpPr>
        <p:pic>
          <p:nvPicPr>
            <p:cNvPr id="3" name="Picture 2" descr="A picture containing chip, paper, snack food, stationary&#10;&#10;Description automatically generated">
              <a:extLst>
                <a:ext uri="{FF2B5EF4-FFF2-40B4-BE49-F238E27FC236}">
                  <a16:creationId xmlns:a16="http://schemas.microsoft.com/office/drawing/2014/main" id="{D251FCF8-C373-4BE8-8E45-6EDE35294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917513" cy="1171017"/>
            </a:xfrm>
            <a:prstGeom prst="rect">
              <a:avLst/>
            </a:prstGeom>
          </p:spPr>
        </p:pic>
        <p:sp>
          <p:nvSpPr>
            <p:cNvPr id="4" name="TextBox 3">
              <a:extLst>
                <a:ext uri="{FF2B5EF4-FFF2-40B4-BE49-F238E27FC236}">
                  <a16:creationId xmlns:a16="http://schemas.microsoft.com/office/drawing/2014/main" id="{453F8492-8164-45C2-9EBA-AC860D49510B}"/>
                </a:ext>
              </a:extLst>
            </p:cNvPr>
            <p:cNvSpPr txBox="1"/>
            <p:nvPr/>
          </p:nvSpPr>
          <p:spPr>
            <a:xfrm>
              <a:off x="368041" y="295234"/>
              <a:ext cx="2338087" cy="584775"/>
            </a:xfrm>
            <a:prstGeom prst="rect">
              <a:avLst/>
            </a:prstGeom>
            <a:noFill/>
          </p:spPr>
          <p:txBody>
            <a:bodyPr wrap="square" rtlCol="0">
              <a:spAutoFit/>
            </a:bodyPr>
            <a:lstStyle/>
            <a:p>
              <a:r>
                <a:rPr lang="en-US" sz="3200" dirty="0">
                  <a:latin typeface="Edwardian Script ITC" panose="030303020407070D0804" pitchFamily="66" charset="0"/>
                </a:rPr>
                <a:t>Introduction</a:t>
              </a:r>
            </a:p>
          </p:txBody>
        </p:sp>
      </p:grpSp>
    </p:spTree>
    <p:extLst>
      <p:ext uri="{BB962C8B-B14F-4D97-AF65-F5344CB8AC3E}">
        <p14:creationId xmlns:p14="http://schemas.microsoft.com/office/powerpoint/2010/main" val="241151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EF591-066C-4343-8FCA-158351C35250}"/>
              </a:ext>
            </a:extLst>
          </p:cNvPr>
          <p:cNvSpPr txBox="1"/>
          <p:nvPr/>
        </p:nvSpPr>
        <p:spPr>
          <a:xfrm>
            <a:off x="4687746" y="1498733"/>
            <a:ext cx="6585995" cy="954107"/>
          </a:xfrm>
          <a:prstGeom prst="rect">
            <a:avLst/>
          </a:prstGeom>
          <a:noFill/>
        </p:spPr>
        <p:txBody>
          <a:bodyPr wrap="square" rtlCol="0">
            <a:spAutoFit/>
          </a:bodyPr>
          <a:lstStyle/>
          <a:p>
            <a:r>
              <a:rPr lang="en-US" sz="2800" dirty="0">
                <a:latin typeface="Edwardian Script ITC" panose="030303020407070D0804" pitchFamily="66" charset="0"/>
              </a:rPr>
              <a:t>We: Yes, it is a bit far fetching in the world of humans but, we are going to do it in world of Artificial Intelligence </a:t>
            </a:r>
          </a:p>
        </p:txBody>
      </p:sp>
      <p:sp>
        <p:nvSpPr>
          <p:cNvPr id="3" name="TextBox 2">
            <a:extLst>
              <a:ext uri="{FF2B5EF4-FFF2-40B4-BE49-F238E27FC236}">
                <a16:creationId xmlns:a16="http://schemas.microsoft.com/office/drawing/2014/main" id="{70C67A22-6C0E-4CE2-8A2C-A1F221AE85DE}"/>
              </a:ext>
            </a:extLst>
          </p:cNvPr>
          <p:cNvSpPr txBox="1"/>
          <p:nvPr/>
        </p:nvSpPr>
        <p:spPr>
          <a:xfrm>
            <a:off x="4722471" y="3564474"/>
            <a:ext cx="6296628" cy="2246769"/>
          </a:xfrm>
          <a:prstGeom prst="rect">
            <a:avLst/>
          </a:prstGeom>
          <a:noFill/>
        </p:spPr>
        <p:txBody>
          <a:bodyPr wrap="square" rtlCol="0">
            <a:spAutoFit/>
          </a:bodyPr>
          <a:lstStyle/>
          <a:p>
            <a:r>
              <a:rPr lang="en-US" sz="2800" dirty="0">
                <a:latin typeface="Edwardian Script ITC" panose="030303020407070D0804" pitchFamily="66" charset="0"/>
              </a:rPr>
              <a:t>We: We will train a group of AI controllers (agents) to perform better individually and in teams at the same time.</a:t>
            </a:r>
          </a:p>
          <a:p>
            <a:endParaRPr lang="en-US" sz="2800" dirty="0">
              <a:latin typeface="Edwardian Script ITC" panose="030303020407070D0804" pitchFamily="66" charset="0"/>
            </a:endParaRPr>
          </a:p>
          <a:p>
            <a:r>
              <a:rPr lang="en-US" sz="2800" dirty="0">
                <a:latin typeface="Edwardian Script ITC" panose="030303020407070D0804" pitchFamily="66" charset="0"/>
              </a:rPr>
              <a:t>For this propose we have used  a framework called MABE for creating evolvable  artificial robots!</a:t>
            </a:r>
          </a:p>
        </p:txBody>
      </p:sp>
      <p:sp>
        <p:nvSpPr>
          <p:cNvPr id="4" name="TextBox 3">
            <a:extLst>
              <a:ext uri="{FF2B5EF4-FFF2-40B4-BE49-F238E27FC236}">
                <a16:creationId xmlns:a16="http://schemas.microsoft.com/office/drawing/2014/main" id="{4C0F270A-9D61-46C3-A6F4-3B56F827C088}"/>
              </a:ext>
            </a:extLst>
          </p:cNvPr>
          <p:cNvSpPr txBox="1"/>
          <p:nvPr/>
        </p:nvSpPr>
        <p:spPr>
          <a:xfrm>
            <a:off x="4734045" y="2770306"/>
            <a:ext cx="6273479" cy="523220"/>
          </a:xfrm>
          <a:prstGeom prst="rect">
            <a:avLst/>
          </a:prstGeom>
          <a:noFill/>
        </p:spPr>
        <p:txBody>
          <a:bodyPr wrap="square" rtlCol="0">
            <a:spAutoFit/>
          </a:bodyPr>
          <a:lstStyle/>
          <a:p>
            <a:r>
              <a:rPr lang="en-US" sz="2800" dirty="0">
                <a:latin typeface="Edwardian Script ITC" panose="030303020407070D0804" pitchFamily="66" charset="0"/>
              </a:rPr>
              <a:t>You: how?</a:t>
            </a:r>
          </a:p>
        </p:txBody>
      </p:sp>
      <p:grpSp>
        <p:nvGrpSpPr>
          <p:cNvPr id="11" name="Group 10">
            <a:extLst>
              <a:ext uri="{FF2B5EF4-FFF2-40B4-BE49-F238E27FC236}">
                <a16:creationId xmlns:a16="http://schemas.microsoft.com/office/drawing/2014/main" id="{DBF8B378-15C9-4925-B09D-9FA6981C0B64}"/>
              </a:ext>
            </a:extLst>
          </p:cNvPr>
          <p:cNvGrpSpPr/>
          <p:nvPr/>
        </p:nvGrpSpPr>
        <p:grpSpPr>
          <a:xfrm>
            <a:off x="438036" y="565792"/>
            <a:ext cx="4172545" cy="6018030"/>
            <a:chOff x="611656" y="127322"/>
            <a:chExt cx="4172545" cy="6018030"/>
          </a:xfrm>
        </p:grpSpPr>
        <p:pic>
          <p:nvPicPr>
            <p:cNvPr id="9" name="Picture 8">
              <a:extLst>
                <a:ext uri="{FF2B5EF4-FFF2-40B4-BE49-F238E27FC236}">
                  <a16:creationId xmlns:a16="http://schemas.microsoft.com/office/drawing/2014/main" id="{9DB63CEB-2371-4576-8080-C5A28031F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56" y="2157874"/>
              <a:ext cx="2534602" cy="3987478"/>
            </a:xfrm>
            <a:prstGeom prst="rect">
              <a:avLst/>
            </a:prstGeom>
          </p:spPr>
        </p:pic>
        <p:sp>
          <p:nvSpPr>
            <p:cNvPr id="10" name="Thought Bubble: Cloud 9">
              <a:extLst>
                <a:ext uri="{FF2B5EF4-FFF2-40B4-BE49-F238E27FC236}">
                  <a16:creationId xmlns:a16="http://schemas.microsoft.com/office/drawing/2014/main" id="{E79AECFE-F3B6-47EE-BA99-7B75D3AF69B9}"/>
                </a:ext>
              </a:extLst>
            </p:cNvPr>
            <p:cNvSpPr/>
            <p:nvPr/>
          </p:nvSpPr>
          <p:spPr>
            <a:xfrm>
              <a:off x="611656" y="127322"/>
              <a:ext cx="4172545" cy="1887048"/>
            </a:xfrm>
            <a:prstGeom prst="cloudCallout">
              <a:avLst>
                <a:gd name="adj1" fmla="val -14951"/>
                <a:gd name="adj2" fmla="val 7185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Evolvable artificial robots?  I am confused!</a:t>
              </a:r>
            </a:p>
          </p:txBody>
        </p:sp>
      </p:grpSp>
      <p:grpSp>
        <p:nvGrpSpPr>
          <p:cNvPr id="8" name="Group 7">
            <a:extLst>
              <a:ext uri="{FF2B5EF4-FFF2-40B4-BE49-F238E27FC236}">
                <a16:creationId xmlns:a16="http://schemas.microsoft.com/office/drawing/2014/main" id="{DB1F0407-7CF1-46DF-BE9C-BA12613F0EF4}"/>
              </a:ext>
            </a:extLst>
          </p:cNvPr>
          <p:cNvGrpSpPr/>
          <p:nvPr/>
        </p:nvGrpSpPr>
        <p:grpSpPr>
          <a:xfrm>
            <a:off x="6412027" y="168983"/>
            <a:ext cx="2917513" cy="1171017"/>
            <a:chOff x="0" y="0"/>
            <a:chExt cx="2917513" cy="1171017"/>
          </a:xfrm>
        </p:grpSpPr>
        <p:pic>
          <p:nvPicPr>
            <p:cNvPr id="12" name="Picture 11" descr="A picture containing chip, paper, snack food, stationary&#10;&#10;Description automatically generated">
              <a:extLst>
                <a:ext uri="{FF2B5EF4-FFF2-40B4-BE49-F238E27FC236}">
                  <a16:creationId xmlns:a16="http://schemas.microsoft.com/office/drawing/2014/main" id="{116480BA-0C70-4F98-A872-AF6F96873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917513" cy="1171017"/>
            </a:xfrm>
            <a:prstGeom prst="rect">
              <a:avLst/>
            </a:prstGeom>
          </p:spPr>
        </p:pic>
        <p:sp>
          <p:nvSpPr>
            <p:cNvPr id="13" name="TextBox 12">
              <a:extLst>
                <a:ext uri="{FF2B5EF4-FFF2-40B4-BE49-F238E27FC236}">
                  <a16:creationId xmlns:a16="http://schemas.microsoft.com/office/drawing/2014/main" id="{C096C364-2198-43B8-93BF-5E0C833B383C}"/>
                </a:ext>
              </a:extLst>
            </p:cNvPr>
            <p:cNvSpPr txBox="1"/>
            <p:nvPr/>
          </p:nvSpPr>
          <p:spPr>
            <a:xfrm>
              <a:off x="368041" y="295234"/>
              <a:ext cx="2338087" cy="584775"/>
            </a:xfrm>
            <a:prstGeom prst="rect">
              <a:avLst/>
            </a:prstGeom>
            <a:noFill/>
          </p:spPr>
          <p:txBody>
            <a:bodyPr wrap="square" rtlCol="0">
              <a:spAutoFit/>
            </a:bodyPr>
            <a:lstStyle/>
            <a:p>
              <a:r>
                <a:rPr lang="en-US" sz="3200" dirty="0">
                  <a:latin typeface="Edwardian Script ITC" panose="030303020407070D0804" pitchFamily="66" charset="0"/>
                </a:rPr>
                <a:t>Introduction</a:t>
              </a:r>
            </a:p>
          </p:txBody>
        </p:sp>
      </p:grpSp>
    </p:spTree>
    <p:extLst>
      <p:ext uri="{BB962C8B-B14F-4D97-AF65-F5344CB8AC3E}">
        <p14:creationId xmlns:p14="http://schemas.microsoft.com/office/powerpoint/2010/main" val="105493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A7FFF91D-41C5-4E9A-8241-FDA650CE2D6A}"/>
              </a:ext>
            </a:extLst>
          </p:cNvPr>
          <p:cNvSpPr/>
          <p:nvPr/>
        </p:nvSpPr>
        <p:spPr>
          <a:xfrm>
            <a:off x="983848" y="462987"/>
            <a:ext cx="4409955" cy="2364129"/>
          </a:xfrm>
          <a:prstGeom prst="cloudCallout">
            <a:avLst>
              <a:gd name="adj1" fmla="val -22933"/>
              <a:gd name="adj2" fmla="val 698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"If I have seen further it is by standing on the shoulders of Giants.”</a:t>
            </a:r>
          </a:p>
        </p:txBody>
      </p:sp>
      <p:pic>
        <p:nvPicPr>
          <p:cNvPr id="6" name="Picture 5">
            <a:extLst>
              <a:ext uri="{FF2B5EF4-FFF2-40B4-BE49-F238E27FC236}">
                <a16:creationId xmlns:a16="http://schemas.microsoft.com/office/drawing/2014/main" id="{9D73D09B-812D-4241-86FC-1893DEA74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343" y="3275634"/>
            <a:ext cx="2610175" cy="3211975"/>
          </a:xfrm>
          <a:prstGeom prst="rect">
            <a:avLst/>
          </a:prstGeom>
        </p:spPr>
      </p:pic>
      <p:sp>
        <p:nvSpPr>
          <p:cNvPr id="7" name="TextBox 6">
            <a:extLst>
              <a:ext uri="{FF2B5EF4-FFF2-40B4-BE49-F238E27FC236}">
                <a16:creationId xmlns:a16="http://schemas.microsoft.com/office/drawing/2014/main" id="{6612EFD1-BF88-4416-B8E4-FE60C6EB5852}"/>
              </a:ext>
            </a:extLst>
          </p:cNvPr>
          <p:cNvSpPr txBox="1"/>
          <p:nvPr/>
        </p:nvSpPr>
        <p:spPr>
          <a:xfrm>
            <a:off x="6003403" y="2398471"/>
            <a:ext cx="4251767" cy="2677656"/>
          </a:xfrm>
          <a:prstGeom prst="rect">
            <a:avLst/>
          </a:prstGeom>
          <a:noFill/>
        </p:spPr>
        <p:txBody>
          <a:bodyPr wrap="square" rtlCol="0">
            <a:spAutoFit/>
          </a:bodyPr>
          <a:lstStyle/>
          <a:p>
            <a:r>
              <a:rPr lang="en-US" sz="2800" dirty="0">
                <a:latin typeface="Edwardian Script ITC" panose="030303020407070D0804" pitchFamily="66" charset="0"/>
              </a:rPr>
              <a:t>MABE creates and manages populations of </a:t>
            </a:r>
            <a:r>
              <a:rPr lang="en-US" sz="2800" b="1" dirty="0">
                <a:latin typeface="Edwardian Script ITC" panose="030303020407070D0804" pitchFamily="66" charset="0"/>
              </a:rPr>
              <a:t>evolving digital organisms </a:t>
            </a:r>
            <a:r>
              <a:rPr lang="en-US" sz="2800" dirty="0">
                <a:latin typeface="Edwardian Script ITC" panose="030303020407070D0804" pitchFamily="66" charset="0"/>
              </a:rPr>
              <a:t>which are evaluated in </a:t>
            </a:r>
            <a:r>
              <a:rPr lang="en-US" sz="2800" b="1" dirty="0">
                <a:latin typeface="Edwardian Script ITC" panose="030303020407070D0804" pitchFamily="66" charset="0"/>
              </a:rPr>
              <a:t>worlds</a:t>
            </a:r>
            <a:r>
              <a:rPr lang="en-US" sz="2800" dirty="0">
                <a:latin typeface="Edwardian Script ITC" panose="030303020407070D0804" pitchFamily="66" charset="0"/>
              </a:rPr>
              <a:t>. Using the results of the </a:t>
            </a:r>
            <a:r>
              <a:rPr lang="en-US" sz="2800" b="1" dirty="0">
                <a:latin typeface="Edwardian Script ITC" panose="030303020407070D0804" pitchFamily="66" charset="0"/>
              </a:rPr>
              <a:t>evaluations</a:t>
            </a:r>
            <a:r>
              <a:rPr lang="en-US" sz="2800" dirty="0">
                <a:latin typeface="Edwardian Script ITC" panose="030303020407070D0804" pitchFamily="66" charset="0"/>
              </a:rPr>
              <a:t> new populations are generated by means of </a:t>
            </a:r>
            <a:r>
              <a:rPr lang="en-US" sz="2800" b="1" dirty="0">
                <a:latin typeface="Edwardian Script ITC" panose="030303020407070D0804" pitchFamily="66" charset="0"/>
              </a:rPr>
              <a:t>natural</a:t>
            </a:r>
            <a:r>
              <a:rPr lang="en-US" sz="2800" dirty="0">
                <a:latin typeface="Edwardian Script ITC" panose="030303020407070D0804" pitchFamily="66" charset="0"/>
              </a:rPr>
              <a:t>, artificial, and/or sexual </a:t>
            </a:r>
            <a:r>
              <a:rPr lang="en-US" sz="2800" b="1" dirty="0">
                <a:latin typeface="Edwardian Script ITC" panose="030303020407070D0804" pitchFamily="66" charset="0"/>
              </a:rPr>
              <a:t>selection</a:t>
            </a:r>
            <a:r>
              <a:rPr lang="en-US" dirty="0"/>
              <a:t>.</a:t>
            </a:r>
          </a:p>
        </p:txBody>
      </p:sp>
      <p:grpSp>
        <p:nvGrpSpPr>
          <p:cNvPr id="8" name="Group 7">
            <a:extLst>
              <a:ext uri="{FF2B5EF4-FFF2-40B4-BE49-F238E27FC236}">
                <a16:creationId xmlns:a16="http://schemas.microsoft.com/office/drawing/2014/main" id="{6AD4D245-F3DA-46D1-9D94-58CB3146880E}"/>
              </a:ext>
            </a:extLst>
          </p:cNvPr>
          <p:cNvGrpSpPr/>
          <p:nvPr/>
        </p:nvGrpSpPr>
        <p:grpSpPr>
          <a:xfrm>
            <a:off x="6003403" y="613458"/>
            <a:ext cx="3977832" cy="1449728"/>
            <a:chOff x="6003403" y="613458"/>
            <a:chExt cx="3977832" cy="1449728"/>
          </a:xfrm>
        </p:grpSpPr>
        <p:pic>
          <p:nvPicPr>
            <p:cNvPr id="4" name="Picture 3" descr="A picture containing chip, paper, snack food, stationary&#10;&#10;Description automatically generated">
              <a:extLst>
                <a:ext uri="{FF2B5EF4-FFF2-40B4-BE49-F238E27FC236}">
                  <a16:creationId xmlns:a16="http://schemas.microsoft.com/office/drawing/2014/main" id="{6E5295DB-949F-4014-AB41-7D5BBB5E1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403" y="613458"/>
              <a:ext cx="3977832" cy="1449728"/>
            </a:xfrm>
            <a:prstGeom prst="rect">
              <a:avLst/>
            </a:prstGeom>
          </p:spPr>
        </p:pic>
        <p:sp>
          <p:nvSpPr>
            <p:cNvPr id="5" name="TextBox 4">
              <a:extLst>
                <a:ext uri="{FF2B5EF4-FFF2-40B4-BE49-F238E27FC236}">
                  <a16:creationId xmlns:a16="http://schemas.microsoft.com/office/drawing/2014/main" id="{8F9FD5D9-D26F-484B-9AF3-A67696F67E16}"/>
                </a:ext>
              </a:extLst>
            </p:cNvPr>
            <p:cNvSpPr txBox="1"/>
            <p:nvPr/>
          </p:nvSpPr>
          <p:spPr>
            <a:xfrm>
              <a:off x="6956385" y="1041722"/>
              <a:ext cx="1967696" cy="584775"/>
            </a:xfrm>
            <a:prstGeom prst="rect">
              <a:avLst/>
            </a:prstGeom>
            <a:noFill/>
          </p:spPr>
          <p:txBody>
            <a:bodyPr wrap="square" rtlCol="0">
              <a:spAutoFit/>
            </a:bodyPr>
            <a:lstStyle/>
            <a:p>
              <a:r>
                <a:rPr lang="en-US" sz="3200" dirty="0">
                  <a:latin typeface="Edwardian Script ITC" panose="030303020407070D0804" pitchFamily="66" charset="0"/>
                </a:rPr>
                <a:t>Methodology</a:t>
              </a:r>
            </a:p>
          </p:txBody>
        </p:sp>
      </p:grpSp>
    </p:spTree>
    <p:extLst>
      <p:ext uri="{BB962C8B-B14F-4D97-AF65-F5344CB8AC3E}">
        <p14:creationId xmlns:p14="http://schemas.microsoft.com/office/powerpoint/2010/main" val="50985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7000" b="-17000"/>
          </a:stretch>
        </a:blipFill>
        <a:effectLst/>
      </p:bgPr>
    </p:bg>
    <p:spTree>
      <p:nvGrpSpPr>
        <p:cNvPr id="1" name=""/>
        <p:cNvGrpSpPr/>
        <p:nvPr/>
      </p:nvGrpSpPr>
      <p:grpSpPr>
        <a:xfrm>
          <a:off x="0" y="0"/>
          <a:ext cx="0" cy="0"/>
          <a:chOff x="0" y="0"/>
          <a:chExt cx="0" cy="0"/>
        </a:xfrm>
      </p:grpSpPr>
      <p:pic>
        <p:nvPicPr>
          <p:cNvPr id="2" name="OFAAFO_illustration (1)">
            <a:hlinkClick r:id="" action="ppaction://media"/>
            <a:extLst>
              <a:ext uri="{FF2B5EF4-FFF2-40B4-BE49-F238E27FC236}">
                <a16:creationId xmlns:a16="http://schemas.microsoft.com/office/drawing/2014/main" id="{01580789-6F9D-4419-957E-2148223908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20255" y="95250"/>
            <a:ext cx="6667500" cy="6667500"/>
          </a:xfrm>
          <a:prstGeom prst="rect">
            <a:avLst/>
          </a:prstGeom>
          <a:ln>
            <a:solidFill>
              <a:schemeClr val="tx1"/>
            </a:solidFill>
          </a:ln>
        </p:spPr>
      </p:pic>
      <p:grpSp>
        <p:nvGrpSpPr>
          <p:cNvPr id="3" name="Group 2">
            <a:extLst>
              <a:ext uri="{FF2B5EF4-FFF2-40B4-BE49-F238E27FC236}">
                <a16:creationId xmlns:a16="http://schemas.microsoft.com/office/drawing/2014/main" id="{E27242EA-01C9-42DB-89F3-1C7BD36DC7A3}"/>
              </a:ext>
            </a:extLst>
          </p:cNvPr>
          <p:cNvGrpSpPr/>
          <p:nvPr/>
        </p:nvGrpSpPr>
        <p:grpSpPr>
          <a:xfrm>
            <a:off x="428263" y="1863523"/>
            <a:ext cx="4074288" cy="4247317"/>
            <a:chOff x="1608881" y="1678328"/>
            <a:chExt cx="4074288" cy="4247317"/>
          </a:xfrm>
        </p:grpSpPr>
        <p:sp>
          <p:nvSpPr>
            <p:cNvPr id="4" name="TextBox 3">
              <a:extLst>
                <a:ext uri="{FF2B5EF4-FFF2-40B4-BE49-F238E27FC236}">
                  <a16:creationId xmlns:a16="http://schemas.microsoft.com/office/drawing/2014/main" id="{7C7F1F9C-4E96-4D85-A670-8D504C2FC245}"/>
                </a:ext>
              </a:extLst>
            </p:cNvPr>
            <p:cNvSpPr txBox="1"/>
            <p:nvPr/>
          </p:nvSpPr>
          <p:spPr>
            <a:xfrm>
              <a:off x="1840374" y="1678328"/>
              <a:ext cx="2210766" cy="4247317"/>
            </a:xfrm>
            <a:prstGeom prst="rect">
              <a:avLst/>
            </a:prstGeom>
            <a:noFill/>
          </p:spPr>
          <p:txBody>
            <a:bodyPr wrap="square" rtlCol="0">
              <a:spAutoFit/>
            </a:bodyPr>
            <a:lstStyle/>
            <a:p>
              <a:r>
                <a:rPr lang="en-US" sz="2800" dirty="0">
                  <a:latin typeface="Edwardian Script ITC" panose="030303020407070D0804" pitchFamily="66" charset="0"/>
                </a:rPr>
                <a:t>Group mode: </a:t>
              </a:r>
            </a:p>
            <a:p>
              <a:r>
                <a:rPr lang="en-US" sz="2800" dirty="0">
                  <a:latin typeface="Edwardian Script ITC" panose="030303020407070D0804" pitchFamily="66" charset="0"/>
                </a:rPr>
                <a:t>clonal </a:t>
              </a:r>
            </a:p>
            <a:p>
              <a:r>
                <a:rPr lang="en-US" sz="2800" dirty="0">
                  <a:latin typeface="Edwardian Script ITC" panose="030303020407070D0804" pitchFamily="66" charset="0"/>
                </a:rPr>
                <a:t>and not clonal</a:t>
              </a:r>
            </a:p>
            <a:p>
              <a:endParaRPr lang="en-US" sz="2800" dirty="0">
                <a:latin typeface="Edwardian Script ITC" panose="030303020407070D0804" pitchFamily="66" charset="0"/>
              </a:endParaRPr>
            </a:p>
            <a:p>
              <a:r>
                <a:rPr lang="en-US" sz="2800" dirty="0">
                  <a:latin typeface="Edwardian Script ITC" panose="030303020407070D0804" pitchFamily="66" charset="0"/>
                </a:rPr>
                <a:t>Reward sachem: </a:t>
              </a:r>
            </a:p>
            <a:p>
              <a:r>
                <a:rPr lang="en-US" sz="2800" dirty="0">
                  <a:latin typeface="Edwardian Script ITC" panose="030303020407070D0804" pitchFamily="66" charset="0"/>
                </a:rPr>
                <a:t>Individual,  </a:t>
              </a:r>
            </a:p>
            <a:p>
              <a:r>
                <a:rPr lang="en-US" sz="2800" dirty="0">
                  <a:latin typeface="Edwardian Script ITC" panose="030303020407070D0804" pitchFamily="66" charset="0"/>
                </a:rPr>
                <a:t>maximum,</a:t>
              </a:r>
            </a:p>
            <a:p>
              <a:r>
                <a:rPr lang="en-US" sz="2800" dirty="0">
                  <a:latin typeface="Edwardian Script ITC" panose="030303020407070D0804" pitchFamily="66" charset="0"/>
                </a:rPr>
                <a:t>minimum, </a:t>
              </a:r>
            </a:p>
            <a:p>
              <a:r>
                <a:rPr lang="en-US" sz="2800" dirty="0">
                  <a:latin typeface="Edwardian Script ITC" panose="030303020407070D0804" pitchFamily="66" charset="0"/>
                </a:rPr>
                <a:t>and average.</a:t>
              </a:r>
            </a:p>
            <a:p>
              <a:endParaRPr lang="en-US" dirty="0"/>
            </a:p>
          </p:txBody>
        </p:sp>
        <p:sp>
          <p:nvSpPr>
            <p:cNvPr id="5" name="Speech Bubble: Oval 4">
              <a:extLst>
                <a:ext uri="{FF2B5EF4-FFF2-40B4-BE49-F238E27FC236}">
                  <a16:creationId xmlns:a16="http://schemas.microsoft.com/office/drawing/2014/main" id="{07A8EAB8-BA3F-4F8D-9C86-F60037C95085}"/>
                </a:ext>
              </a:extLst>
            </p:cNvPr>
            <p:cNvSpPr/>
            <p:nvPr/>
          </p:nvSpPr>
          <p:spPr>
            <a:xfrm>
              <a:off x="1608881" y="4305782"/>
              <a:ext cx="1632030" cy="856527"/>
            </a:xfrm>
            <a:prstGeom prst="wedgeEllipseCallout">
              <a:avLst>
                <a:gd name="adj1" fmla="val 99025"/>
                <a:gd name="adj2" fmla="val -604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7076F68-B93E-4664-931F-F58CBE1DA4B9}"/>
                </a:ext>
              </a:extLst>
            </p:cNvPr>
            <p:cNvSpPr/>
            <p:nvPr/>
          </p:nvSpPr>
          <p:spPr>
            <a:xfrm>
              <a:off x="3877518" y="3466619"/>
              <a:ext cx="1805651" cy="8767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Edwardian Script ITC" panose="030303020407070D0804" pitchFamily="66" charset="0"/>
                </a:rPr>
                <a:t>Research gap</a:t>
              </a:r>
            </a:p>
          </p:txBody>
        </p:sp>
      </p:grpSp>
      <p:grpSp>
        <p:nvGrpSpPr>
          <p:cNvPr id="7" name="Group 6">
            <a:extLst>
              <a:ext uri="{FF2B5EF4-FFF2-40B4-BE49-F238E27FC236}">
                <a16:creationId xmlns:a16="http://schemas.microsoft.com/office/drawing/2014/main" id="{CA0AA490-9BD0-4A34-A6A3-0120923BF4AB}"/>
              </a:ext>
            </a:extLst>
          </p:cNvPr>
          <p:cNvGrpSpPr/>
          <p:nvPr/>
        </p:nvGrpSpPr>
        <p:grpSpPr>
          <a:xfrm>
            <a:off x="707984" y="281279"/>
            <a:ext cx="3977832" cy="1449728"/>
            <a:chOff x="6003403" y="613458"/>
            <a:chExt cx="3977832" cy="1449728"/>
          </a:xfrm>
        </p:grpSpPr>
        <p:pic>
          <p:nvPicPr>
            <p:cNvPr id="8" name="Picture 7" descr="A picture containing chip, paper, snack food, stationary&#10;&#10;Description automatically generated">
              <a:extLst>
                <a:ext uri="{FF2B5EF4-FFF2-40B4-BE49-F238E27FC236}">
                  <a16:creationId xmlns:a16="http://schemas.microsoft.com/office/drawing/2014/main" id="{A8C3DA5F-6626-4D45-BF8A-F847BB3BAD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3403" y="613458"/>
              <a:ext cx="3977832" cy="1449728"/>
            </a:xfrm>
            <a:prstGeom prst="rect">
              <a:avLst/>
            </a:prstGeom>
          </p:spPr>
        </p:pic>
        <p:sp>
          <p:nvSpPr>
            <p:cNvPr id="9" name="TextBox 8">
              <a:extLst>
                <a:ext uri="{FF2B5EF4-FFF2-40B4-BE49-F238E27FC236}">
                  <a16:creationId xmlns:a16="http://schemas.microsoft.com/office/drawing/2014/main" id="{3F919369-D4DC-49FE-B3CB-C6D50E8F8828}"/>
                </a:ext>
              </a:extLst>
            </p:cNvPr>
            <p:cNvSpPr txBox="1"/>
            <p:nvPr/>
          </p:nvSpPr>
          <p:spPr>
            <a:xfrm>
              <a:off x="6956385" y="1041722"/>
              <a:ext cx="1967696" cy="584775"/>
            </a:xfrm>
            <a:prstGeom prst="rect">
              <a:avLst/>
            </a:prstGeom>
            <a:noFill/>
          </p:spPr>
          <p:txBody>
            <a:bodyPr wrap="square" rtlCol="0">
              <a:spAutoFit/>
            </a:bodyPr>
            <a:lstStyle/>
            <a:p>
              <a:r>
                <a:rPr lang="en-US" sz="3200" dirty="0">
                  <a:latin typeface="Edwardian Script ITC" panose="030303020407070D0804" pitchFamily="66" charset="0"/>
                </a:rPr>
                <a:t>Methodology</a:t>
              </a:r>
            </a:p>
          </p:txBody>
        </p:sp>
      </p:grpSp>
    </p:spTree>
    <p:extLst>
      <p:ext uri="{BB962C8B-B14F-4D97-AF65-F5344CB8AC3E}">
        <p14:creationId xmlns:p14="http://schemas.microsoft.com/office/powerpoint/2010/main" val="302546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CD2909-63FD-45E6-A555-DE171DA3008F}"/>
              </a:ext>
            </a:extLst>
          </p:cNvPr>
          <p:cNvSpPr txBox="1"/>
          <p:nvPr/>
        </p:nvSpPr>
        <p:spPr>
          <a:xfrm>
            <a:off x="6608805" y="675374"/>
            <a:ext cx="4157699" cy="5816977"/>
          </a:xfrm>
          <a:prstGeom prst="rect">
            <a:avLst/>
          </a:prstGeom>
          <a:noFill/>
        </p:spPr>
        <p:txBody>
          <a:bodyPr wrap="square" rtlCol="0">
            <a:spAutoFit/>
          </a:bodyPr>
          <a:lstStyle/>
          <a:p>
            <a:r>
              <a:rPr lang="en-US" sz="2800" b="1" dirty="0">
                <a:latin typeface="Edwardian Script ITC" panose="030303020407070D0804" pitchFamily="66" charset="0"/>
              </a:rPr>
              <a:t>Our  artificial natural selection</a:t>
            </a:r>
          </a:p>
          <a:p>
            <a:endParaRPr lang="en-US" sz="2800" dirty="0">
              <a:latin typeface="Edwardian Script ITC" panose="030303020407070D0804" pitchFamily="66" charset="0"/>
            </a:endParaRPr>
          </a:p>
          <a:p>
            <a:r>
              <a:rPr lang="en-US" sz="2800" dirty="0">
                <a:latin typeface="Edwardian Script ITC" panose="030303020407070D0804" pitchFamily="66" charset="0"/>
              </a:rPr>
              <a:t>Individual: The one who gain more scores has higher chance to reproduce.</a:t>
            </a:r>
          </a:p>
          <a:p>
            <a:endParaRPr lang="en-US" sz="2800" dirty="0">
              <a:latin typeface="Edwardian Script ITC" panose="030303020407070D0804" pitchFamily="66" charset="0"/>
            </a:endParaRPr>
          </a:p>
          <a:p>
            <a:r>
              <a:rPr lang="en-US" sz="2800" dirty="0">
                <a:latin typeface="Edwardian Script ITC" panose="030303020407070D0804" pitchFamily="66" charset="0"/>
              </a:rPr>
              <a:t>Minimum:</a:t>
            </a:r>
          </a:p>
          <a:p>
            <a:endParaRPr lang="en-US" sz="2800" dirty="0">
              <a:latin typeface="Edwardian Script ITC" panose="030303020407070D0804" pitchFamily="66" charset="0"/>
            </a:endParaRPr>
          </a:p>
          <a:p>
            <a:endParaRPr lang="en-US" sz="2800" dirty="0">
              <a:latin typeface="Edwardian Script ITC" panose="030303020407070D0804" pitchFamily="66" charset="0"/>
            </a:endParaRPr>
          </a:p>
          <a:p>
            <a:r>
              <a:rPr lang="en-US" sz="2800" dirty="0">
                <a:latin typeface="Edwardian Script ITC" panose="030303020407070D0804" pitchFamily="66" charset="0"/>
              </a:rPr>
              <a:t>Maximum:</a:t>
            </a:r>
          </a:p>
          <a:p>
            <a:endParaRPr lang="en-US" sz="2800" dirty="0">
              <a:latin typeface="Edwardian Script ITC" panose="030303020407070D0804" pitchFamily="66" charset="0"/>
            </a:endParaRPr>
          </a:p>
          <a:p>
            <a:endParaRPr lang="en-US" sz="2800" dirty="0">
              <a:latin typeface="Edwardian Script ITC" panose="030303020407070D0804" pitchFamily="66" charset="0"/>
            </a:endParaRPr>
          </a:p>
          <a:p>
            <a:r>
              <a:rPr lang="en-US" sz="2800" dirty="0">
                <a:latin typeface="Edwardian Script ITC" panose="030303020407070D0804" pitchFamily="66" charset="0"/>
              </a:rPr>
              <a:t>Average:</a:t>
            </a:r>
          </a:p>
          <a:p>
            <a:endParaRPr lang="en-US" dirty="0"/>
          </a:p>
          <a:p>
            <a:endParaRPr lang="en-US" dirty="0"/>
          </a:p>
        </p:txBody>
      </p:sp>
      <p:grpSp>
        <p:nvGrpSpPr>
          <p:cNvPr id="46" name="Group 45">
            <a:extLst>
              <a:ext uri="{FF2B5EF4-FFF2-40B4-BE49-F238E27FC236}">
                <a16:creationId xmlns:a16="http://schemas.microsoft.com/office/drawing/2014/main" id="{C84BD190-2689-4F2E-8007-A9087586B980}"/>
              </a:ext>
            </a:extLst>
          </p:cNvPr>
          <p:cNvGrpSpPr/>
          <p:nvPr/>
        </p:nvGrpSpPr>
        <p:grpSpPr>
          <a:xfrm>
            <a:off x="3113591" y="364341"/>
            <a:ext cx="2674356" cy="6128010"/>
            <a:chOff x="2118167" y="219919"/>
            <a:chExt cx="2674356" cy="6128010"/>
          </a:xfrm>
        </p:grpSpPr>
        <p:pic>
          <p:nvPicPr>
            <p:cNvPr id="44" name="Picture 43" descr="A picture containing different, several, line&#10;&#10;Description automatically generated">
              <a:extLst>
                <a:ext uri="{FF2B5EF4-FFF2-40B4-BE49-F238E27FC236}">
                  <a16:creationId xmlns:a16="http://schemas.microsoft.com/office/drawing/2014/main" id="{D467440F-7C2B-4349-8341-50CFCDACA9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573" y="1042504"/>
              <a:ext cx="2647950" cy="5305425"/>
            </a:xfrm>
            <a:prstGeom prst="rect">
              <a:avLst/>
            </a:prstGeom>
          </p:spPr>
        </p:pic>
        <p:sp>
          <p:nvSpPr>
            <p:cNvPr id="45" name="TextBox 44">
              <a:extLst>
                <a:ext uri="{FF2B5EF4-FFF2-40B4-BE49-F238E27FC236}">
                  <a16:creationId xmlns:a16="http://schemas.microsoft.com/office/drawing/2014/main" id="{BA8B332C-C6EE-4725-BE96-7F0E19D9F5D6}"/>
                </a:ext>
              </a:extLst>
            </p:cNvPr>
            <p:cNvSpPr txBox="1"/>
            <p:nvPr/>
          </p:nvSpPr>
          <p:spPr>
            <a:xfrm>
              <a:off x="2118167" y="219919"/>
              <a:ext cx="2662177" cy="523220"/>
            </a:xfrm>
            <a:prstGeom prst="rect">
              <a:avLst/>
            </a:prstGeom>
            <a:noFill/>
          </p:spPr>
          <p:txBody>
            <a:bodyPr wrap="square" rtlCol="0">
              <a:spAutoFit/>
            </a:bodyPr>
            <a:lstStyle/>
            <a:p>
              <a:r>
                <a:rPr lang="en-US" sz="2800" b="1" dirty="0">
                  <a:latin typeface="Edwardian Script ITC" panose="030303020407070D0804" pitchFamily="66" charset="0"/>
                </a:rPr>
                <a:t>Natural selection</a:t>
              </a:r>
            </a:p>
          </p:txBody>
        </p:sp>
      </p:grpSp>
      <p:grpSp>
        <p:nvGrpSpPr>
          <p:cNvPr id="6" name="Group 5">
            <a:extLst>
              <a:ext uri="{FF2B5EF4-FFF2-40B4-BE49-F238E27FC236}">
                <a16:creationId xmlns:a16="http://schemas.microsoft.com/office/drawing/2014/main" id="{94A084C7-7D46-43FC-93E7-E3A0887B54D0}"/>
              </a:ext>
            </a:extLst>
          </p:cNvPr>
          <p:cNvGrpSpPr/>
          <p:nvPr/>
        </p:nvGrpSpPr>
        <p:grpSpPr>
          <a:xfrm>
            <a:off x="102971" y="2411095"/>
            <a:ext cx="2836999" cy="1449728"/>
            <a:chOff x="6003403" y="613458"/>
            <a:chExt cx="3977832" cy="1449728"/>
          </a:xfrm>
        </p:grpSpPr>
        <p:pic>
          <p:nvPicPr>
            <p:cNvPr id="7" name="Picture 6" descr="A picture containing chip, paper, snack food, stationary&#10;&#10;Description automatically generated">
              <a:extLst>
                <a:ext uri="{FF2B5EF4-FFF2-40B4-BE49-F238E27FC236}">
                  <a16:creationId xmlns:a16="http://schemas.microsoft.com/office/drawing/2014/main" id="{EAB4C909-BD08-4A74-82A1-A50B1C863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403" y="613458"/>
              <a:ext cx="3977832" cy="1449728"/>
            </a:xfrm>
            <a:prstGeom prst="rect">
              <a:avLst/>
            </a:prstGeom>
          </p:spPr>
        </p:pic>
        <p:sp>
          <p:nvSpPr>
            <p:cNvPr id="8" name="TextBox 7">
              <a:extLst>
                <a:ext uri="{FF2B5EF4-FFF2-40B4-BE49-F238E27FC236}">
                  <a16:creationId xmlns:a16="http://schemas.microsoft.com/office/drawing/2014/main" id="{5271F1FF-9A0B-4070-9D6F-EC0765CA1CE5}"/>
                </a:ext>
              </a:extLst>
            </p:cNvPr>
            <p:cNvSpPr txBox="1"/>
            <p:nvPr/>
          </p:nvSpPr>
          <p:spPr>
            <a:xfrm>
              <a:off x="6495994" y="1045934"/>
              <a:ext cx="2657553" cy="584775"/>
            </a:xfrm>
            <a:prstGeom prst="rect">
              <a:avLst/>
            </a:prstGeom>
            <a:noFill/>
          </p:spPr>
          <p:txBody>
            <a:bodyPr wrap="square" rtlCol="0">
              <a:spAutoFit/>
            </a:bodyPr>
            <a:lstStyle/>
            <a:p>
              <a:r>
                <a:rPr lang="en-US" sz="3200" dirty="0">
                  <a:latin typeface="Edwardian Script ITC" panose="030303020407070D0804" pitchFamily="66" charset="0"/>
                </a:rPr>
                <a:t>Methodology</a:t>
              </a:r>
            </a:p>
          </p:txBody>
        </p:sp>
      </p:grpSp>
    </p:spTree>
    <p:extLst>
      <p:ext uri="{BB962C8B-B14F-4D97-AF65-F5344CB8AC3E}">
        <p14:creationId xmlns:p14="http://schemas.microsoft.com/office/powerpoint/2010/main" val="1302767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0" name="Picture 9" descr="A picture containing indoor, night&#10;&#10;Description automatically generated">
            <a:extLst>
              <a:ext uri="{FF2B5EF4-FFF2-40B4-BE49-F238E27FC236}">
                <a16:creationId xmlns:a16="http://schemas.microsoft.com/office/drawing/2014/main" id="{1182CC15-282C-4AC3-9A5D-388EAC2E7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131" y="250067"/>
            <a:ext cx="2398501" cy="2734655"/>
          </a:xfrm>
          <a:prstGeom prst="rect">
            <a:avLst/>
          </a:prstGeom>
        </p:spPr>
      </p:pic>
      <p:grpSp>
        <p:nvGrpSpPr>
          <p:cNvPr id="16" name="Group 15">
            <a:extLst>
              <a:ext uri="{FF2B5EF4-FFF2-40B4-BE49-F238E27FC236}">
                <a16:creationId xmlns:a16="http://schemas.microsoft.com/office/drawing/2014/main" id="{0B47DB57-8EA8-412A-A23A-0C9F4F4F7432}"/>
              </a:ext>
            </a:extLst>
          </p:cNvPr>
          <p:cNvGrpSpPr/>
          <p:nvPr/>
        </p:nvGrpSpPr>
        <p:grpSpPr>
          <a:xfrm>
            <a:off x="2090192" y="3873278"/>
            <a:ext cx="3068901" cy="2782508"/>
            <a:chOff x="3964078" y="2121291"/>
            <a:chExt cx="2969049" cy="3222505"/>
          </a:xfrm>
        </p:grpSpPr>
        <p:pic>
          <p:nvPicPr>
            <p:cNvPr id="14" name="Picture 13" descr="A picture containing flour&#10;&#10;Description automatically generated">
              <a:extLst>
                <a:ext uri="{FF2B5EF4-FFF2-40B4-BE49-F238E27FC236}">
                  <a16:creationId xmlns:a16="http://schemas.microsoft.com/office/drawing/2014/main" id="{C8EA3F58-321B-46E0-96D9-5E26258D3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4078" y="2121291"/>
              <a:ext cx="2969049" cy="3222505"/>
            </a:xfrm>
            <a:prstGeom prst="rect">
              <a:avLst/>
            </a:prstGeom>
          </p:spPr>
        </p:pic>
        <p:sp>
          <p:nvSpPr>
            <p:cNvPr id="15" name="TextBox 14">
              <a:extLst>
                <a:ext uri="{FF2B5EF4-FFF2-40B4-BE49-F238E27FC236}">
                  <a16:creationId xmlns:a16="http://schemas.microsoft.com/office/drawing/2014/main" id="{9BE6C5E9-C816-45EB-94E3-2F662255A7CC}"/>
                </a:ext>
              </a:extLst>
            </p:cNvPr>
            <p:cNvSpPr txBox="1"/>
            <p:nvPr/>
          </p:nvSpPr>
          <p:spPr>
            <a:xfrm>
              <a:off x="4409954" y="2558005"/>
              <a:ext cx="2206447" cy="2308324"/>
            </a:xfrm>
            <a:prstGeom prst="rect">
              <a:avLst/>
            </a:prstGeom>
            <a:noFill/>
          </p:spPr>
          <p:txBody>
            <a:bodyPr wrap="square" rtlCol="0">
              <a:spAutoFit/>
            </a:bodyPr>
            <a:lstStyle/>
            <a:p>
              <a:r>
                <a:rPr lang="en-US" dirty="0">
                  <a:latin typeface="Edwardian Script ITC" panose="030303020407070D0804" pitchFamily="66" charset="0"/>
                </a:rPr>
                <a:t>Generation     id            score</a:t>
              </a:r>
            </a:p>
            <a:p>
              <a:pPr marL="342900" indent="-342900">
                <a:buAutoNum type="arabicPlain"/>
              </a:pPr>
              <a:r>
                <a:rPr lang="en-US" dirty="0">
                  <a:latin typeface="Edwardian Script ITC" panose="030303020407070D0804" pitchFamily="66" charset="0"/>
                </a:rPr>
                <a:t>                 1            14</a:t>
              </a:r>
            </a:p>
            <a:p>
              <a:r>
                <a:rPr lang="en-US" dirty="0">
                  <a:latin typeface="Edwardian Script ITC" panose="030303020407070D0804" pitchFamily="66" charset="0"/>
                </a:rPr>
                <a:t>.                         .               .</a:t>
              </a:r>
            </a:p>
            <a:p>
              <a:r>
                <a:rPr lang="en-US" dirty="0">
                  <a:latin typeface="Edwardian Script ITC" panose="030303020407070D0804" pitchFamily="66" charset="0"/>
                </a:rPr>
                <a:t>.                         .                .</a:t>
              </a:r>
            </a:p>
            <a:p>
              <a:r>
                <a:rPr lang="en-US" dirty="0">
                  <a:latin typeface="Edwardian Script ITC" panose="030303020407070D0804" pitchFamily="66" charset="0"/>
                </a:rPr>
                <a:t>.                         .                 .</a:t>
              </a:r>
            </a:p>
            <a:p>
              <a:r>
                <a:rPr lang="en-US" dirty="0">
                  <a:latin typeface="Edwardian Script ITC" panose="030303020407070D0804" pitchFamily="66" charset="0"/>
                </a:rPr>
                <a:t>5000             20000     40</a:t>
              </a:r>
            </a:p>
            <a:p>
              <a:endParaRPr lang="en-US" dirty="0"/>
            </a:p>
            <a:p>
              <a:pPr marL="342900" indent="-342900">
                <a:buAutoNum type="arabicPlain"/>
              </a:pPr>
              <a:endParaRPr lang="en-US" dirty="0"/>
            </a:p>
          </p:txBody>
        </p:sp>
      </p:grpSp>
      <p:pic>
        <p:nvPicPr>
          <p:cNvPr id="22" name="Picture 21" descr="A picture containing text, dark&#10;&#10;Description automatically generated">
            <a:extLst>
              <a:ext uri="{FF2B5EF4-FFF2-40B4-BE49-F238E27FC236}">
                <a16:creationId xmlns:a16="http://schemas.microsoft.com/office/drawing/2014/main" id="{11A98654-BC4B-4EDA-83D1-A07C0668F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848365">
            <a:off x="2831149" y="3006415"/>
            <a:ext cx="818036" cy="818036"/>
          </a:xfrm>
          <a:prstGeom prst="rect">
            <a:avLst/>
          </a:prstGeom>
        </p:spPr>
      </p:pic>
      <p:pic>
        <p:nvPicPr>
          <p:cNvPr id="32" name="Picture 31">
            <a:extLst>
              <a:ext uri="{FF2B5EF4-FFF2-40B4-BE49-F238E27FC236}">
                <a16:creationId xmlns:a16="http://schemas.microsoft.com/office/drawing/2014/main" id="{E058CE00-D92F-480D-B216-06766AFB2AD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60522" y="3963589"/>
            <a:ext cx="2276475" cy="2343149"/>
          </a:xfrm>
          <a:prstGeom prst="rect">
            <a:avLst/>
          </a:prstGeom>
        </p:spPr>
      </p:pic>
      <p:pic>
        <p:nvPicPr>
          <p:cNvPr id="33" name="Picture 32" descr="A picture containing text, dark&#10;&#10;Description automatically generated">
            <a:extLst>
              <a:ext uri="{FF2B5EF4-FFF2-40B4-BE49-F238E27FC236}">
                <a16:creationId xmlns:a16="http://schemas.microsoft.com/office/drawing/2014/main" id="{E52E842D-FB9D-47AE-8854-5A8BED97B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6753">
            <a:off x="5400789" y="4726146"/>
            <a:ext cx="818036" cy="818036"/>
          </a:xfrm>
          <a:prstGeom prst="rect">
            <a:avLst/>
          </a:prstGeom>
        </p:spPr>
      </p:pic>
      <p:pic>
        <p:nvPicPr>
          <p:cNvPr id="36" name="Picture 35" descr="A picture containing text, dark&#10;&#10;Description automatically generated">
            <a:extLst>
              <a:ext uri="{FF2B5EF4-FFF2-40B4-BE49-F238E27FC236}">
                <a16:creationId xmlns:a16="http://schemas.microsoft.com/office/drawing/2014/main" id="{0EE79A8D-B7F9-46E3-8A3B-C6B1E1AA7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736016">
            <a:off x="7821908" y="3066615"/>
            <a:ext cx="818036" cy="818036"/>
          </a:xfrm>
          <a:prstGeom prst="rect">
            <a:avLst/>
          </a:prstGeom>
        </p:spPr>
      </p:pic>
      <p:pic>
        <p:nvPicPr>
          <p:cNvPr id="38" name="Picture 37" descr="A picture containing diagram&#10;&#10;Description automatically generated">
            <a:extLst>
              <a:ext uri="{FF2B5EF4-FFF2-40B4-BE49-F238E27FC236}">
                <a16:creationId xmlns:a16="http://schemas.microsoft.com/office/drawing/2014/main" id="{C2F465D0-B35D-4D68-82FC-F1B44C5CFB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25117" y="420487"/>
            <a:ext cx="3546362" cy="2744884"/>
          </a:xfrm>
          <a:prstGeom prst="rect">
            <a:avLst/>
          </a:prstGeom>
        </p:spPr>
      </p:pic>
      <p:grpSp>
        <p:nvGrpSpPr>
          <p:cNvPr id="12" name="Group 11">
            <a:extLst>
              <a:ext uri="{FF2B5EF4-FFF2-40B4-BE49-F238E27FC236}">
                <a16:creationId xmlns:a16="http://schemas.microsoft.com/office/drawing/2014/main" id="{5F2CF054-D856-4D5E-B777-6CB315126F07}"/>
              </a:ext>
            </a:extLst>
          </p:cNvPr>
          <p:cNvGrpSpPr/>
          <p:nvPr/>
        </p:nvGrpSpPr>
        <p:grpSpPr>
          <a:xfrm>
            <a:off x="4036300" y="798652"/>
            <a:ext cx="3399360" cy="1192761"/>
            <a:chOff x="6003403" y="613458"/>
            <a:chExt cx="3977832" cy="1449728"/>
          </a:xfrm>
        </p:grpSpPr>
        <p:pic>
          <p:nvPicPr>
            <p:cNvPr id="13" name="Picture 12" descr="A picture containing chip, paper, snack food, stationary&#10;&#10;Description automatically generated">
              <a:extLst>
                <a:ext uri="{FF2B5EF4-FFF2-40B4-BE49-F238E27FC236}">
                  <a16:creationId xmlns:a16="http://schemas.microsoft.com/office/drawing/2014/main" id="{2FC4C29B-26A3-4865-855D-D7E3D14D33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3403" y="613458"/>
              <a:ext cx="3977832" cy="1449728"/>
            </a:xfrm>
            <a:prstGeom prst="rect">
              <a:avLst/>
            </a:prstGeom>
          </p:spPr>
        </p:pic>
        <p:sp>
          <p:nvSpPr>
            <p:cNvPr id="17" name="TextBox 16">
              <a:extLst>
                <a:ext uri="{FF2B5EF4-FFF2-40B4-BE49-F238E27FC236}">
                  <a16:creationId xmlns:a16="http://schemas.microsoft.com/office/drawing/2014/main" id="{98625848-9D58-46B4-88CB-99007E975717}"/>
                </a:ext>
              </a:extLst>
            </p:cNvPr>
            <p:cNvSpPr txBox="1"/>
            <p:nvPr/>
          </p:nvSpPr>
          <p:spPr>
            <a:xfrm>
              <a:off x="6904356" y="1016393"/>
              <a:ext cx="2268528" cy="710758"/>
            </a:xfrm>
            <a:prstGeom prst="rect">
              <a:avLst/>
            </a:prstGeom>
            <a:noFill/>
          </p:spPr>
          <p:txBody>
            <a:bodyPr wrap="square" rtlCol="0">
              <a:spAutoFit/>
            </a:bodyPr>
            <a:lstStyle/>
            <a:p>
              <a:r>
                <a:rPr lang="en-US" sz="3200" dirty="0">
                  <a:latin typeface="Edwardian Script ITC" panose="030303020407070D0804" pitchFamily="66" charset="0"/>
                </a:rPr>
                <a:t>Methodology</a:t>
              </a:r>
            </a:p>
          </p:txBody>
        </p:sp>
      </p:grpSp>
    </p:spTree>
    <p:extLst>
      <p:ext uri="{BB962C8B-B14F-4D97-AF65-F5344CB8AC3E}">
        <p14:creationId xmlns:p14="http://schemas.microsoft.com/office/powerpoint/2010/main" val="262876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48355D8-ED0E-4D4B-9E94-3568AE5B2AEA}"/>
              </a:ext>
            </a:extLst>
          </p:cNvPr>
          <p:cNvGrpSpPr/>
          <p:nvPr/>
        </p:nvGrpSpPr>
        <p:grpSpPr>
          <a:xfrm>
            <a:off x="815900" y="1512740"/>
            <a:ext cx="5474592" cy="2077864"/>
            <a:chOff x="2797951" y="1567356"/>
            <a:chExt cx="5760721" cy="2120265"/>
          </a:xfrm>
        </p:grpSpPr>
        <p:grpSp>
          <p:nvGrpSpPr>
            <p:cNvPr id="2" name="Group 1">
              <a:extLst>
                <a:ext uri="{FF2B5EF4-FFF2-40B4-BE49-F238E27FC236}">
                  <a16:creationId xmlns:a16="http://schemas.microsoft.com/office/drawing/2014/main" id="{C53978F0-B159-4573-BD77-DBA09776E54B}"/>
                </a:ext>
              </a:extLst>
            </p:cNvPr>
            <p:cNvGrpSpPr/>
            <p:nvPr/>
          </p:nvGrpSpPr>
          <p:grpSpPr>
            <a:xfrm>
              <a:off x="2797951" y="1567356"/>
              <a:ext cx="5760721" cy="2120265"/>
              <a:chOff x="0" y="0"/>
              <a:chExt cx="6134100" cy="2258060"/>
            </a:xfrm>
          </p:grpSpPr>
          <p:pic>
            <p:nvPicPr>
              <p:cNvPr id="3" name="Picture 2" descr="Chart, histogram&#10;&#10;Description automatically generated">
                <a:extLst>
                  <a:ext uri="{FF2B5EF4-FFF2-40B4-BE49-F238E27FC236}">
                    <a16:creationId xmlns:a16="http://schemas.microsoft.com/office/drawing/2014/main" id="{7311F851-81ED-48CC-92A7-7A285D9E4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0"/>
                <a:ext cx="3009900" cy="2257425"/>
              </a:xfrm>
              <a:prstGeom prst="rect">
                <a:avLst/>
              </a:prstGeom>
            </p:spPr>
          </p:pic>
          <p:pic>
            <p:nvPicPr>
              <p:cNvPr id="4" name="Picture 3" descr="Chart&#10;&#10;Description automatically generated">
                <a:extLst>
                  <a:ext uri="{FF2B5EF4-FFF2-40B4-BE49-F238E27FC236}">
                    <a16:creationId xmlns:a16="http://schemas.microsoft.com/office/drawing/2014/main" id="{99B55656-A6EE-4EF9-A456-9BF39A76F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07995" cy="2258060"/>
              </a:xfrm>
              <a:prstGeom prst="rect">
                <a:avLst/>
              </a:prstGeom>
            </p:spPr>
          </p:pic>
          <p:sp>
            <p:nvSpPr>
              <p:cNvPr id="5" name="Rectangle 4">
                <a:extLst>
                  <a:ext uri="{FF2B5EF4-FFF2-40B4-BE49-F238E27FC236}">
                    <a16:creationId xmlns:a16="http://schemas.microsoft.com/office/drawing/2014/main" id="{1F77F6BE-463B-4C7A-8A39-ED263B580673}"/>
                  </a:ext>
                </a:extLst>
              </p:cNvPr>
              <p:cNvSpPr/>
              <p:nvPr/>
            </p:nvSpPr>
            <p:spPr>
              <a:xfrm>
                <a:off x="3754349" y="25336"/>
                <a:ext cx="1773236" cy="458261"/>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Individual | Not Clone</a:t>
                </a:r>
              </a:p>
            </p:txBody>
          </p:sp>
        </p:grpSp>
        <p:sp>
          <p:nvSpPr>
            <p:cNvPr id="6" name="Rectangle 5">
              <a:extLst>
                <a:ext uri="{FF2B5EF4-FFF2-40B4-BE49-F238E27FC236}">
                  <a16:creationId xmlns:a16="http://schemas.microsoft.com/office/drawing/2014/main" id="{79D96B1A-BD06-4610-8A3E-3FC0BF164C15}"/>
                </a:ext>
              </a:extLst>
            </p:cNvPr>
            <p:cNvSpPr/>
            <p:nvPr/>
          </p:nvSpPr>
          <p:spPr>
            <a:xfrm>
              <a:off x="3409698" y="1591146"/>
              <a:ext cx="1665301" cy="430295"/>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Individual | Clone</a:t>
              </a:r>
            </a:p>
          </p:txBody>
        </p:sp>
      </p:grpSp>
      <p:grpSp>
        <p:nvGrpSpPr>
          <p:cNvPr id="13" name="Group 12">
            <a:extLst>
              <a:ext uri="{FF2B5EF4-FFF2-40B4-BE49-F238E27FC236}">
                <a16:creationId xmlns:a16="http://schemas.microsoft.com/office/drawing/2014/main" id="{A5B242F6-C86F-45F7-8634-8C18EC5CF81E}"/>
              </a:ext>
            </a:extLst>
          </p:cNvPr>
          <p:cNvGrpSpPr/>
          <p:nvPr/>
        </p:nvGrpSpPr>
        <p:grpSpPr>
          <a:xfrm>
            <a:off x="6573027" y="1473286"/>
            <a:ext cx="4965061" cy="2077223"/>
            <a:chOff x="6096000" y="516001"/>
            <a:chExt cx="5760085" cy="2119630"/>
          </a:xfrm>
        </p:grpSpPr>
        <p:grpSp>
          <p:nvGrpSpPr>
            <p:cNvPr id="8" name="Group 7">
              <a:extLst>
                <a:ext uri="{FF2B5EF4-FFF2-40B4-BE49-F238E27FC236}">
                  <a16:creationId xmlns:a16="http://schemas.microsoft.com/office/drawing/2014/main" id="{E2C03D1A-36D3-484A-83EE-9CD5977017A9}"/>
                </a:ext>
              </a:extLst>
            </p:cNvPr>
            <p:cNvGrpSpPr/>
            <p:nvPr/>
          </p:nvGrpSpPr>
          <p:grpSpPr>
            <a:xfrm>
              <a:off x="6096000" y="516001"/>
              <a:ext cx="5760085" cy="2119630"/>
              <a:chOff x="0" y="0"/>
              <a:chExt cx="6133853" cy="2257425"/>
            </a:xfrm>
          </p:grpSpPr>
          <p:pic>
            <p:nvPicPr>
              <p:cNvPr id="9" name="Picture 8">
                <a:extLst>
                  <a:ext uri="{FF2B5EF4-FFF2-40B4-BE49-F238E27FC236}">
                    <a16:creationId xmlns:a16="http://schemas.microsoft.com/office/drawing/2014/main" id="{4634C999-35BA-4C66-A88F-36AF8C80EF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24447" y="0"/>
                <a:ext cx="3009406" cy="2257425"/>
              </a:xfrm>
              <a:prstGeom prst="rect">
                <a:avLst/>
              </a:prstGeom>
            </p:spPr>
          </p:pic>
          <p:pic>
            <p:nvPicPr>
              <p:cNvPr id="10" name="Picture 9">
                <a:extLst>
                  <a:ext uri="{FF2B5EF4-FFF2-40B4-BE49-F238E27FC236}">
                    <a16:creationId xmlns:a16="http://schemas.microsoft.com/office/drawing/2014/main" id="{AF4459B1-2A59-4DCE-B657-ED1A8FE778B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847"/>
                <a:ext cx="3007995" cy="2256367"/>
              </a:xfrm>
              <a:prstGeom prst="rect">
                <a:avLst/>
              </a:prstGeom>
            </p:spPr>
          </p:pic>
          <p:sp>
            <p:nvSpPr>
              <p:cNvPr id="11" name="Rectangle 10">
                <a:extLst>
                  <a:ext uri="{FF2B5EF4-FFF2-40B4-BE49-F238E27FC236}">
                    <a16:creationId xmlns:a16="http://schemas.microsoft.com/office/drawing/2014/main" id="{3ABCD21A-EE3B-49B7-B033-D40A28171317}"/>
                  </a:ext>
                </a:extLst>
              </p:cNvPr>
              <p:cNvSpPr/>
              <p:nvPr/>
            </p:nvSpPr>
            <p:spPr>
              <a:xfrm>
                <a:off x="3754350" y="136780"/>
                <a:ext cx="1773237" cy="439858"/>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Mean | Not Clone</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grpSp>
        <p:sp>
          <p:nvSpPr>
            <p:cNvPr id="12" name="Rectangle 11">
              <a:extLst>
                <a:ext uri="{FF2B5EF4-FFF2-40B4-BE49-F238E27FC236}">
                  <a16:creationId xmlns:a16="http://schemas.microsoft.com/office/drawing/2014/main" id="{8D79578B-D26B-400E-9A81-D0473BCFB9C6}"/>
                </a:ext>
              </a:extLst>
            </p:cNvPr>
            <p:cNvSpPr/>
            <p:nvPr/>
          </p:nvSpPr>
          <p:spPr>
            <a:xfrm>
              <a:off x="6795278" y="617414"/>
              <a:ext cx="1665184" cy="440027"/>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Mean | Clone</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6ED7E395-8035-4370-B22D-EC3459FDF926}"/>
              </a:ext>
            </a:extLst>
          </p:cNvPr>
          <p:cNvGrpSpPr/>
          <p:nvPr/>
        </p:nvGrpSpPr>
        <p:grpSpPr>
          <a:xfrm>
            <a:off x="815900" y="4019169"/>
            <a:ext cx="5474591" cy="2185903"/>
            <a:chOff x="764893" y="3797208"/>
            <a:chExt cx="5760085" cy="2119630"/>
          </a:xfrm>
        </p:grpSpPr>
        <p:grpSp>
          <p:nvGrpSpPr>
            <p:cNvPr id="14" name="Group 13">
              <a:extLst>
                <a:ext uri="{FF2B5EF4-FFF2-40B4-BE49-F238E27FC236}">
                  <a16:creationId xmlns:a16="http://schemas.microsoft.com/office/drawing/2014/main" id="{6E39213F-1707-4D37-A6D9-C019359CA2D0}"/>
                </a:ext>
              </a:extLst>
            </p:cNvPr>
            <p:cNvGrpSpPr/>
            <p:nvPr/>
          </p:nvGrpSpPr>
          <p:grpSpPr>
            <a:xfrm>
              <a:off x="764893" y="3797208"/>
              <a:ext cx="5760085" cy="2119630"/>
              <a:chOff x="0" y="0"/>
              <a:chExt cx="6133853" cy="2257424"/>
            </a:xfrm>
          </p:grpSpPr>
          <p:pic>
            <p:nvPicPr>
              <p:cNvPr id="15" name="Picture 14">
                <a:extLst>
                  <a:ext uri="{FF2B5EF4-FFF2-40B4-BE49-F238E27FC236}">
                    <a16:creationId xmlns:a16="http://schemas.microsoft.com/office/drawing/2014/main" id="{55AF1423-D5BF-49CB-92FE-CBCD566E04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24447" y="0"/>
                <a:ext cx="3009406" cy="2257424"/>
              </a:xfrm>
              <a:prstGeom prst="rect">
                <a:avLst/>
              </a:prstGeom>
            </p:spPr>
          </p:pic>
          <p:pic>
            <p:nvPicPr>
              <p:cNvPr id="16" name="Picture 15">
                <a:extLst>
                  <a:ext uri="{FF2B5EF4-FFF2-40B4-BE49-F238E27FC236}">
                    <a16:creationId xmlns:a16="http://schemas.microsoft.com/office/drawing/2014/main" id="{E7C31F2A-FB9E-4955-8F47-7E3D72717A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0" y="847"/>
                <a:ext cx="3007995" cy="2256366"/>
              </a:xfrm>
              <a:prstGeom prst="rect">
                <a:avLst/>
              </a:prstGeom>
            </p:spPr>
          </p:pic>
          <p:sp>
            <p:nvSpPr>
              <p:cNvPr id="17" name="Rectangle 16">
                <a:extLst>
                  <a:ext uri="{FF2B5EF4-FFF2-40B4-BE49-F238E27FC236}">
                    <a16:creationId xmlns:a16="http://schemas.microsoft.com/office/drawing/2014/main" id="{A16DC4EA-6331-4103-BDE4-96C4F1178BB3}"/>
                  </a:ext>
                </a:extLst>
              </p:cNvPr>
              <p:cNvSpPr/>
              <p:nvPr/>
            </p:nvSpPr>
            <p:spPr>
              <a:xfrm>
                <a:off x="3773357" y="0"/>
                <a:ext cx="1773237" cy="314325"/>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Maximum | Not Clone</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grpSp>
        <p:sp>
          <p:nvSpPr>
            <p:cNvPr id="19" name="Rectangle 18">
              <a:extLst>
                <a:ext uri="{FF2B5EF4-FFF2-40B4-BE49-F238E27FC236}">
                  <a16:creationId xmlns:a16="http://schemas.microsoft.com/office/drawing/2014/main" id="{802026F8-4354-4EE5-90D3-97C01B23D22C}"/>
                </a:ext>
              </a:extLst>
            </p:cNvPr>
            <p:cNvSpPr/>
            <p:nvPr/>
          </p:nvSpPr>
          <p:spPr>
            <a:xfrm>
              <a:off x="1376482" y="3797208"/>
              <a:ext cx="1665184" cy="295138"/>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Maximum | Clone</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B9BB5C71-E2EE-43D6-8C0F-832DF4C6EE42}"/>
              </a:ext>
            </a:extLst>
          </p:cNvPr>
          <p:cNvGrpSpPr/>
          <p:nvPr/>
        </p:nvGrpSpPr>
        <p:grpSpPr>
          <a:xfrm>
            <a:off x="6573027" y="4019169"/>
            <a:ext cx="4965062" cy="2184878"/>
            <a:chOff x="6575172" y="3783449"/>
            <a:chExt cx="5048329" cy="2184878"/>
          </a:xfrm>
        </p:grpSpPr>
        <p:grpSp>
          <p:nvGrpSpPr>
            <p:cNvPr id="21" name="Group 20">
              <a:extLst>
                <a:ext uri="{FF2B5EF4-FFF2-40B4-BE49-F238E27FC236}">
                  <a16:creationId xmlns:a16="http://schemas.microsoft.com/office/drawing/2014/main" id="{CDD7A21F-3E11-476B-9FCC-DDDA74257F09}"/>
                </a:ext>
              </a:extLst>
            </p:cNvPr>
            <p:cNvGrpSpPr/>
            <p:nvPr/>
          </p:nvGrpSpPr>
          <p:grpSpPr>
            <a:xfrm>
              <a:off x="6575172" y="3783449"/>
              <a:ext cx="5048329" cy="2184878"/>
              <a:chOff x="0" y="0"/>
              <a:chExt cx="6133853" cy="2257424"/>
            </a:xfrm>
          </p:grpSpPr>
          <p:pic>
            <p:nvPicPr>
              <p:cNvPr id="22" name="Picture 21">
                <a:extLst>
                  <a:ext uri="{FF2B5EF4-FFF2-40B4-BE49-F238E27FC236}">
                    <a16:creationId xmlns:a16="http://schemas.microsoft.com/office/drawing/2014/main" id="{E4D85F7E-2C5A-4D81-8BE6-674418A43AE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124447" y="0"/>
                <a:ext cx="3009406" cy="2257424"/>
              </a:xfrm>
              <a:prstGeom prst="rect">
                <a:avLst/>
              </a:prstGeom>
            </p:spPr>
          </p:pic>
          <p:pic>
            <p:nvPicPr>
              <p:cNvPr id="23" name="Picture 22">
                <a:extLst>
                  <a:ext uri="{FF2B5EF4-FFF2-40B4-BE49-F238E27FC236}">
                    <a16:creationId xmlns:a16="http://schemas.microsoft.com/office/drawing/2014/main" id="{5D069EFF-DD9E-479E-8EE6-46D1D0DEDB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0" y="847"/>
                <a:ext cx="3007995" cy="2256366"/>
              </a:xfrm>
              <a:prstGeom prst="rect">
                <a:avLst/>
              </a:prstGeom>
            </p:spPr>
          </p:pic>
          <p:sp>
            <p:nvSpPr>
              <p:cNvPr id="24" name="Rectangle 23">
                <a:extLst>
                  <a:ext uri="{FF2B5EF4-FFF2-40B4-BE49-F238E27FC236}">
                    <a16:creationId xmlns:a16="http://schemas.microsoft.com/office/drawing/2014/main" id="{B0B6D0EE-4632-43E1-9899-B8A5065C78A6}"/>
                  </a:ext>
                </a:extLst>
              </p:cNvPr>
              <p:cNvSpPr/>
              <p:nvPr/>
            </p:nvSpPr>
            <p:spPr>
              <a:xfrm>
                <a:off x="3694679" y="0"/>
                <a:ext cx="2119099" cy="451106"/>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Minimum | Not Clone</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grpSp>
        <p:sp>
          <p:nvSpPr>
            <p:cNvPr id="25" name="Rectangle 24">
              <a:extLst>
                <a:ext uri="{FF2B5EF4-FFF2-40B4-BE49-F238E27FC236}">
                  <a16:creationId xmlns:a16="http://schemas.microsoft.com/office/drawing/2014/main" id="{6697C9D6-4EC7-4269-8A9E-FA0D18EEC17E}"/>
                </a:ext>
              </a:extLst>
            </p:cNvPr>
            <p:cNvSpPr/>
            <p:nvPr/>
          </p:nvSpPr>
          <p:spPr>
            <a:xfrm>
              <a:off x="7140332" y="3800865"/>
              <a:ext cx="1459423" cy="436609"/>
            </a:xfrm>
            <a:prstGeom prst="rect">
              <a:avLst/>
            </a:prstGeom>
            <a:solidFill>
              <a:srgbClr val="4F81BD"/>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Minimum | Clone</a:t>
              </a:r>
              <a:endParaRPr lang="en-US" sz="1200" dirty="0">
                <a:effectLst/>
                <a:latin typeface="Times New Roman" panose="02020603050405020304" pitchFamily="18" charset="0"/>
                <a:ea typeface="Calibri" panose="020F050202020403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40B4730C-6CEC-480F-A0E9-07C2E964F37B}"/>
              </a:ext>
            </a:extLst>
          </p:cNvPr>
          <p:cNvGrpSpPr/>
          <p:nvPr/>
        </p:nvGrpSpPr>
        <p:grpSpPr>
          <a:xfrm>
            <a:off x="5125340" y="150204"/>
            <a:ext cx="2330302" cy="1005447"/>
            <a:chOff x="6003403" y="613458"/>
            <a:chExt cx="2850933" cy="1449728"/>
          </a:xfrm>
        </p:grpSpPr>
        <p:pic>
          <p:nvPicPr>
            <p:cNvPr id="28" name="Picture 27" descr="A picture containing chip, paper, snack food, stationary&#10;&#10;Description automatically generated">
              <a:extLst>
                <a:ext uri="{FF2B5EF4-FFF2-40B4-BE49-F238E27FC236}">
                  <a16:creationId xmlns:a16="http://schemas.microsoft.com/office/drawing/2014/main" id="{C3F10991-52F7-4424-BF16-9C7C39089C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3403" y="613458"/>
              <a:ext cx="2850933" cy="1449728"/>
            </a:xfrm>
            <a:prstGeom prst="rect">
              <a:avLst/>
            </a:prstGeom>
          </p:spPr>
        </p:pic>
        <p:sp>
          <p:nvSpPr>
            <p:cNvPr id="29" name="TextBox 28">
              <a:extLst>
                <a:ext uri="{FF2B5EF4-FFF2-40B4-BE49-F238E27FC236}">
                  <a16:creationId xmlns:a16="http://schemas.microsoft.com/office/drawing/2014/main" id="{2718C6CB-0FA3-4129-B97E-8712E3E92422}"/>
                </a:ext>
              </a:extLst>
            </p:cNvPr>
            <p:cNvSpPr txBox="1"/>
            <p:nvPr/>
          </p:nvSpPr>
          <p:spPr>
            <a:xfrm>
              <a:off x="6504972" y="1045934"/>
              <a:ext cx="1670036" cy="584775"/>
            </a:xfrm>
            <a:prstGeom prst="rect">
              <a:avLst/>
            </a:prstGeom>
            <a:noFill/>
          </p:spPr>
          <p:txBody>
            <a:bodyPr wrap="square" rtlCol="0">
              <a:spAutoFit/>
            </a:bodyPr>
            <a:lstStyle/>
            <a:p>
              <a:r>
                <a:rPr lang="en-US" sz="3200" dirty="0">
                  <a:latin typeface="Edwardian Script ITC" panose="030303020407070D0804" pitchFamily="66" charset="0"/>
                </a:rPr>
                <a:t>Results</a:t>
              </a:r>
            </a:p>
          </p:txBody>
        </p:sp>
      </p:grpSp>
    </p:spTree>
    <p:extLst>
      <p:ext uri="{BB962C8B-B14F-4D97-AF65-F5344CB8AC3E}">
        <p14:creationId xmlns:p14="http://schemas.microsoft.com/office/powerpoint/2010/main" val="179055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681</TotalTime>
  <Words>681</Words>
  <Application>Microsoft Office PowerPoint</Application>
  <PresentationFormat>Widescreen</PresentationFormat>
  <Paragraphs>159</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Edwardian Script ITC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Bamshad Shirmohammadi</dc:creator>
  <cp:lastModifiedBy>Bamshad Shirmohammadi</cp:lastModifiedBy>
  <cp:revision>68</cp:revision>
  <dcterms:created xsi:type="dcterms:W3CDTF">2021-01-15T21:43:53Z</dcterms:created>
  <dcterms:modified xsi:type="dcterms:W3CDTF">2021-01-16T22:52:24Z</dcterms:modified>
</cp:coreProperties>
</file>